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sldIdLst>
    <p:sldId id="322" r:id="rId2"/>
    <p:sldId id="380" r:id="rId3"/>
    <p:sldId id="323" r:id="rId4"/>
    <p:sldId id="347" r:id="rId5"/>
    <p:sldId id="366" r:id="rId6"/>
    <p:sldId id="324" r:id="rId7"/>
    <p:sldId id="316" r:id="rId8"/>
    <p:sldId id="325" r:id="rId9"/>
    <p:sldId id="263" r:id="rId10"/>
    <p:sldId id="344" r:id="rId11"/>
    <p:sldId id="326" r:id="rId12"/>
    <p:sldId id="327" r:id="rId13"/>
    <p:sldId id="348" r:id="rId14"/>
    <p:sldId id="350" r:id="rId15"/>
    <p:sldId id="349" r:id="rId16"/>
    <p:sldId id="345" r:id="rId17"/>
    <p:sldId id="328" r:id="rId18"/>
    <p:sldId id="332" r:id="rId19"/>
    <p:sldId id="331" r:id="rId20"/>
    <p:sldId id="358" r:id="rId21"/>
    <p:sldId id="351" r:id="rId22"/>
    <p:sldId id="352" r:id="rId23"/>
    <p:sldId id="354" r:id="rId24"/>
    <p:sldId id="359" r:id="rId25"/>
    <p:sldId id="329" r:id="rId26"/>
    <p:sldId id="337" r:id="rId27"/>
    <p:sldId id="340" r:id="rId28"/>
    <p:sldId id="361" r:id="rId29"/>
    <p:sldId id="363" r:id="rId30"/>
    <p:sldId id="379" r:id="rId31"/>
    <p:sldId id="360" r:id="rId32"/>
    <p:sldId id="334" r:id="rId33"/>
    <p:sldId id="335" r:id="rId34"/>
    <p:sldId id="341" r:id="rId35"/>
    <p:sldId id="330" r:id="rId36"/>
    <p:sldId id="342" r:id="rId37"/>
    <p:sldId id="369" r:id="rId38"/>
    <p:sldId id="370" r:id="rId39"/>
    <p:sldId id="368" r:id="rId40"/>
    <p:sldId id="367" r:id="rId41"/>
    <p:sldId id="371" r:id="rId42"/>
    <p:sldId id="373" r:id="rId43"/>
    <p:sldId id="374" r:id="rId44"/>
    <p:sldId id="375" r:id="rId45"/>
    <p:sldId id="377" r:id="rId46"/>
    <p:sldId id="378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339966"/>
    <a:srgbClr val="FFCCFF"/>
    <a:srgbClr val="CCECFF"/>
    <a:srgbClr val="6699FF"/>
    <a:srgbClr val="00CC99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00" autoAdjust="0"/>
    <p:restoredTop sz="88772" autoAdjust="0"/>
  </p:normalViewPr>
  <p:slideViewPr>
    <p:cSldViewPr>
      <p:cViewPr varScale="1">
        <p:scale>
          <a:sx n="64" d="100"/>
          <a:sy n="64" d="100"/>
        </p:scale>
        <p:origin x="-1110" y="-108"/>
      </p:cViewPr>
      <p:guideLst>
        <p:guide orient="horz" pos="2160"/>
        <p:guide pos="2880"/>
      </p:guideLst>
    </p:cSldViewPr>
  </p:slideViewPr>
  <p:notesTextViewPr>
    <p:cViewPr>
      <p:scale>
        <a:sx n="50" d="100"/>
        <a:sy n="5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850681-9D71-4EB2-BC2C-6B4F49B41F1B}" type="datetimeFigureOut">
              <a:rPr lang="en-IN" smtClean="0"/>
              <a:pPr/>
              <a:t>20-08-2015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D6B01-A23E-4685-8B24-5CD3E166FCC0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523542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D6B01-A23E-4685-8B24-5CD3E166FCC0}" type="slidenum">
              <a:rPr lang="en-IN" smtClean="0"/>
              <a:pPr/>
              <a:t>7</a:t>
            </a:fld>
            <a:endParaRPr lang="en-I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D6B01-A23E-4685-8B24-5CD3E166FCC0}" type="slidenum">
              <a:rPr lang="en-IN" smtClean="0"/>
              <a:pPr/>
              <a:t>17</a:t>
            </a:fld>
            <a:endParaRPr lang="en-I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0"/>
            <a:ext cx="5864696" cy="908720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-108520" y="480088"/>
            <a:ext cx="9144000" cy="93268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29000"/>
            <a:ext cx="6400800" cy="762000"/>
          </a:xfrm>
        </p:spPr>
        <p:txBody>
          <a:bodyPr>
            <a:normAutofit/>
          </a:bodyPr>
          <a:lstStyle>
            <a:lvl1pPr marL="0" indent="0" algn="ctr">
              <a:buNone/>
              <a:defRPr sz="200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D925B8C1-7C28-4C75-99AC-E6121D1AB373}" type="datetimeFigureOut">
              <a:rPr lang="en-IN" smtClean="0"/>
              <a:pPr/>
              <a:t>20-08-2015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36EC-2F2D-4468-A93D-2ECB65CA0435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5B8C1-7C28-4C75-99AC-E6121D1AB373}" type="datetimeFigureOut">
              <a:rPr lang="en-IN" smtClean="0"/>
              <a:pPr/>
              <a:t>20-08-2015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36EC-2F2D-4468-A93D-2ECB65CA0435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09041"/>
            <a:ext cx="1295400" cy="431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1219199"/>
            <a:ext cx="5181600" cy="4267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5B8C1-7C28-4C75-99AC-E6121D1AB373}" type="datetimeFigureOut">
              <a:rPr lang="en-IN" smtClean="0"/>
              <a:pPr/>
              <a:t>20-08-2015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36EC-2F2D-4468-A93D-2ECB65CA0435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052736"/>
            <a:ext cx="7663880" cy="51845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5B8C1-7C28-4C75-99AC-E6121D1AB373}" type="datetimeFigureOut">
              <a:rPr lang="en-IN" smtClean="0"/>
              <a:pPr/>
              <a:t>20-08-2015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36EC-2F2D-4468-A93D-2ECB65CA0435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371600" y="0"/>
            <a:ext cx="5864696" cy="908720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0" name="Picture 9" descr="flourish2.png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-108520" y="4800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5B8C1-7C28-4C75-99AC-E6121D1AB373}" type="datetimeFigureOut">
              <a:rPr lang="en-IN" smtClean="0"/>
              <a:pPr/>
              <a:t>20-08-2015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36EC-2F2D-4468-A93D-2ECB65CA0435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9144000" cy="932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3410267"/>
            <a:ext cx="6248400" cy="1456373"/>
          </a:xfrm>
        </p:spPr>
        <p:txBody>
          <a:bodyPr anchor="t">
            <a:normAutofit/>
          </a:bodyPr>
          <a:lstStyle>
            <a:lvl1pPr algn="ctr">
              <a:defRPr sz="36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800" y="1503680"/>
            <a:ext cx="6248400" cy="1566862"/>
          </a:xfrm>
        </p:spPr>
        <p:txBody>
          <a:bodyPr anchor="b"/>
          <a:lstStyle>
            <a:lvl1pPr marL="0" indent="0" algn="ctr">
              <a:buNone/>
              <a:defRPr sz="2000" b="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371600" y="2438400"/>
            <a:ext cx="3124200" cy="3124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5B8C1-7C28-4C75-99AC-E6121D1AB373}" type="datetimeFigureOut">
              <a:rPr lang="en-IN" smtClean="0"/>
              <a:pPr/>
              <a:t>20-08-2015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36EC-2F2D-4468-A93D-2ECB65CA0435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4648200" y="2438400"/>
            <a:ext cx="3124200" cy="3124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flourish2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371600" y="2819400"/>
            <a:ext cx="3124200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8200" y="2819400"/>
            <a:ext cx="3124200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62201"/>
            <a:ext cx="3125788" cy="451338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359152"/>
            <a:ext cx="3127375" cy="448056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5B8C1-7C28-4C75-99AC-E6121D1AB373}" type="datetimeFigureOut">
              <a:rPr lang="en-IN" smtClean="0"/>
              <a:pPr/>
              <a:t>20-08-2015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36EC-2F2D-4468-A93D-2ECB65CA0435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5B8C1-7C28-4C75-99AC-E6121D1AB373}" type="datetimeFigureOut">
              <a:rPr lang="en-IN" smtClean="0"/>
              <a:pPr/>
              <a:t>20-08-2015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36EC-2F2D-4468-A93D-2ECB65CA0435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5B8C1-7C28-4C75-99AC-E6121D1AB373}" type="datetimeFigureOut">
              <a:rPr lang="en-IN" smtClean="0"/>
              <a:pPr/>
              <a:t>20-08-2015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36EC-2F2D-4468-A93D-2ECB65CA0435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1" y="1676400"/>
            <a:ext cx="2819399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1" y="2275840"/>
            <a:ext cx="2819399" cy="290576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5B8C1-7C28-4C75-99AC-E6121D1AB373}" type="datetimeFigureOut">
              <a:rPr lang="en-IN" smtClean="0"/>
              <a:pPr/>
              <a:t>20-08-2015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36EC-2F2D-4468-A93D-2ECB65CA0435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371600" y="1676400"/>
            <a:ext cx="3276600" cy="3505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que 9"/>
          <p:cNvSpPr/>
          <p:nvPr/>
        </p:nvSpPr>
        <p:spPr>
          <a:xfrm>
            <a:off x="1463040" y="1847088"/>
            <a:ext cx="3090672" cy="3090672"/>
          </a:xfrm>
          <a:prstGeom prst="plaque">
            <a:avLst>
              <a:gd name="adj" fmla="val 8438"/>
            </a:avLst>
          </a:prstGeom>
          <a:noFill/>
          <a:ln w="9525">
            <a:solidFill>
              <a:schemeClr val="tx2">
                <a:alpha val="17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1676400"/>
            <a:ext cx="2819400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0" y="1905000"/>
            <a:ext cx="2971800" cy="2971800"/>
          </a:xfrm>
          <a:prstGeom prst="plaque">
            <a:avLst>
              <a:gd name="adj" fmla="val 8341"/>
            </a:avLst>
          </a:prstGeom>
          <a:solidFill>
            <a:schemeClr val="bg1">
              <a:lumMod val="95000"/>
              <a:alpha val="35000"/>
            </a:schemeClr>
          </a:solidFill>
          <a:ln w="98425" cmpd="thinThick">
            <a:noFill/>
            <a:bevel/>
          </a:ln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2276856"/>
            <a:ext cx="2819400" cy="287528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5B8C1-7C28-4C75-99AC-E6121D1AB373}" type="datetimeFigureOut">
              <a:rPr lang="en-IN" smtClean="0"/>
              <a:pPr/>
              <a:t>20-08-2015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36EC-2F2D-4468-A93D-2ECB65CA0435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ndow3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1295400"/>
            <a:ext cx="6400800" cy="685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057400"/>
            <a:ext cx="6400800" cy="3429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304800" y="6356350"/>
            <a:ext cx="21336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D925B8C1-7C28-4C75-99AC-E6121D1AB373}" type="datetimeFigureOut">
              <a:rPr lang="en-IN" smtClean="0"/>
              <a:pPr/>
              <a:t>20-08-2015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2971800" y="635635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6675120" y="636422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ABC036EC-2F2D-4468-A93D-2ECB65CA0435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-274320" algn="l" defTabSz="914400" rtl="0" eaLnBrk="1" latinLnBrk="0" hangingPunct="1">
        <a:lnSpc>
          <a:spcPct val="150000"/>
        </a:lnSpc>
        <a:spcBef>
          <a:spcPct val="20000"/>
        </a:spcBef>
        <a:buClrTx/>
        <a:buFont typeface="Wingdings" pitchFamily="2" charset="2"/>
        <a:buChar char="v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6.jpeg"/><Relationship Id="rId4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34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36.jpeg"/><Relationship Id="rId4" Type="http://schemas.openxmlformats.org/officeDocument/2006/relationships/image" Target="../media/image22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0.jpeg"/><Relationship Id="rId7" Type="http://schemas.openxmlformats.org/officeDocument/2006/relationships/image" Target="../media/image4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36.jpeg"/><Relationship Id="rId4" Type="http://schemas.openxmlformats.org/officeDocument/2006/relationships/image" Target="../media/image22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0.jpeg"/><Relationship Id="rId7" Type="http://schemas.openxmlformats.org/officeDocument/2006/relationships/image" Target="../media/image47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36.jpeg"/><Relationship Id="rId4" Type="http://schemas.openxmlformats.org/officeDocument/2006/relationships/image" Target="../media/image22.jpeg"/><Relationship Id="rId9" Type="http://schemas.openxmlformats.org/officeDocument/2006/relationships/image" Target="../media/image48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71600" y="6477000"/>
            <a:ext cx="7772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48972" y="2590800"/>
            <a:ext cx="75950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An Introduction to Model Organisms 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550543" y="5181600"/>
            <a:ext cx="33742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 err="1" smtClean="0"/>
              <a:t>Krishanpal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Karmodiya</a:t>
            </a:r>
            <a:endParaRPr lang="en-US" sz="26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704661" y="6488668"/>
            <a:ext cx="343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Template: </a:t>
            </a:r>
            <a:r>
              <a:rPr lang="en-US" sz="1600" b="1" dirty="0" err="1" smtClean="0"/>
              <a:t>SlideShare-Adhweat</a:t>
            </a:r>
            <a:r>
              <a:rPr lang="en-US" sz="1600" b="1" dirty="0" smtClean="0"/>
              <a:t> Gupta</a:t>
            </a:r>
            <a:endParaRPr 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572000" y="5631359"/>
            <a:ext cx="45798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rgbClr val="0000FF"/>
                </a:solidFill>
              </a:rPr>
              <a:t>krish@iiserpune.ac.in</a:t>
            </a:r>
          </a:p>
          <a:p>
            <a:r>
              <a:rPr lang="en-US" sz="2200" b="1" dirty="0" smtClean="0">
                <a:solidFill>
                  <a:srgbClr val="0000FF"/>
                </a:solidFill>
              </a:rPr>
              <a:t>http://www.iiserpune.ac.in/~krish/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a0133f3a4072c970b015436df7775970c-800wi.jpg"/>
          <p:cNvPicPr>
            <a:picLocks noChangeAspect="1"/>
          </p:cNvPicPr>
          <p:nvPr/>
        </p:nvPicPr>
        <p:blipFill>
          <a:blip r:embed="rId2" cstate="print"/>
          <a:srcRect t="10301" b="4719"/>
          <a:stretch>
            <a:fillRect/>
          </a:stretch>
        </p:blipFill>
        <p:spPr>
          <a:xfrm>
            <a:off x="1447800" y="1828800"/>
            <a:ext cx="3733800" cy="2514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71600" y="6477000"/>
            <a:ext cx="7772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71600" y="152400"/>
            <a:ext cx="5499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00FF"/>
                </a:solidFill>
              </a:rPr>
              <a:t>Bacteria under the microscope</a:t>
            </a:r>
            <a:endParaRPr lang="en-US" sz="3200" b="1" dirty="0">
              <a:solidFill>
                <a:srgbClr val="0000FF"/>
              </a:solidFill>
            </a:endParaRPr>
          </a:p>
        </p:txBody>
      </p:sp>
      <p:pic>
        <p:nvPicPr>
          <p:cNvPr id="7" name="Picture 6" descr="index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57800" y="1828800"/>
            <a:ext cx="3744567" cy="2514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43400" y="6046113"/>
            <a:ext cx="48077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i="1" dirty="0" smtClean="0"/>
              <a:t>Will be covered in one of the </a:t>
            </a:r>
            <a:r>
              <a:rPr lang="en-US" sz="2200" b="1" i="1" dirty="0" err="1" smtClean="0"/>
              <a:t>practicals</a:t>
            </a:r>
            <a:endParaRPr lang="en-US" sz="22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71600" y="6477000"/>
            <a:ext cx="7772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95400" y="0"/>
            <a:ext cx="536140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0000FF"/>
                </a:solidFill>
              </a:rPr>
              <a:t>Exercise: </a:t>
            </a:r>
          </a:p>
          <a:p>
            <a:r>
              <a:rPr lang="en-US" sz="3200" b="1" dirty="0" smtClean="0">
                <a:solidFill>
                  <a:srgbClr val="0000FF"/>
                </a:solidFill>
              </a:rPr>
              <a:t>Bacteria in your surroundings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47800" y="990600"/>
            <a:ext cx="76962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600" dirty="0" smtClean="0"/>
              <a:t> Make homemade agar plates and find out bacterial population in your finger nail, your hands, the door handle.</a:t>
            </a:r>
          </a:p>
          <a:p>
            <a:pPr>
              <a:buFont typeface="Arial" pitchFamily="34" charset="0"/>
              <a:buChar char="•"/>
            </a:pPr>
            <a:endParaRPr lang="en-US" sz="2600" dirty="0" smtClean="0"/>
          </a:p>
          <a:p>
            <a:pPr>
              <a:buFont typeface="Arial" pitchFamily="34" charset="0"/>
              <a:buChar char="•"/>
            </a:pPr>
            <a:r>
              <a:rPr lang="en-US" sz="2600" dirty="0" smtClean="0"/>
              <a:t>Note the differences in </a:t>
            </a:r>
            <a:r>
              <a:rPr lang="en-US" sz="2600" dirty="0" err="1" smtClean="0"/>
              <a:t>colour</a:t>
            </a:r>
            <a:r>
              <a:rPr lang="en-US" sz="2600" dirty="0" smtClean="0"/>
              <a:t>, shape and other properties. </a:t>
            </a:r>
          </a:p>
          <a:p>
            <a:pPr>
              <a:buFont typeface="Arial" pitchFamily="34" charset="0"/>
              <a:buChar char="•"/>
            </a:pPr>
            <a:endParaRPr lang="en-US" sz="2600" dirty="0" smtClean="0"/>
          </a:p>
          <a:p>
            <a:pPr>
              <a:buFont typeface="Arial" pitchFamily="34" charset="0"/>
              <a:buChar char="•"/>
            </a:pPr>
            <a:r>
              <a:rPr lang="en-US" sz="2600" dirty="0" smtClean="0"/>
              <a:t>More bacteria on the </a:t>
            </a:r>
            <a:r>
              <a:rPr lang="en-US" sz="2600" b="1" dirty="0" smtClean="0">
                <a:solidFill>
                  <a:srgbClr val="00B050"/>
                </a:solidFill>
              </a:rPr>
              <a:t>bathroom sink </a:t>
            </a:r>
            <a:r>
              <a:rPr lang="en-US" sz="2600" dirty="0" smtClean="0"/>
              <a:t>or on the </a:t>
            </a:r>
            <a:r>
              <a:rPr lang="en-US" sz="2600" b="1" dirty="0" smtClean="0">
                <a:solidFill>
                  <a:srgbClr val="00B050"/>
                </a:solidFill>
              </a:rPr>
              <a:t>TV remote</a:t>
            </a:r>
            <a:r>
              <a:rPr lang="en-US" sz="2600" dirty="0" smtClean="0"/>
              <a:t>? </a:t>
            </a:r>
          </a:p>
          <a:p>
            <a:pPr>
              <a:buFont typeface="Arial" pitchFamily="34" charset="0"/>
              <a:buChar char="•"/>
            </a:pPr>
            <a:endParaRPr lang="en-US" sz="2600" dirty="0" smtClean="0"/>
          </a:p>
          <a:p>
            <a:pPr>
              <a:buFont typeface="Arial" pitchFamily="34" charset="0"/>
              <a:buChar char="•"/>
            </a:pPr>
            <a:r>
              <a:rPr lang="en-US" sz="2600" dirty="0" smtClean="0"/>
              <a:t>Try adding a drop of </a:t>
            </a:r>
            <a:r>
              <a:rPr lang="en-US" sz="2600" b="1" dirty="0" smtClean="0">
                <a:solidFill>
                  <a:srgbClr val="FF0000"/>
                </a:solidFill>
              </a:rPr>
              <a:t>hand sanitizer </a:t>
            </a:r>
            <a:r>
              <a:rPr lang="en-US" sz="2600" dirty="0" smtClean="0"/>
              <a:t>on your growing plate. </a:t>
            </a:r>
          </a:p>
          <a:p>
            <a:pPr>
              <a:buFont typeface="Arial" pitchFamily="34" charset="0"/>
              <a:buChar char="•"/>
            </a:pPr>
            <a:r>
              <a:rPr lang="en-US" sz="2600" dirty="0" smtClean="0"/>
              <a:t>Do </a:t>
            </a:r>
            <a:r>
              <a:rPr lang="en-US" sz="2600" b="1" dirty="0" smtClean="0">
                <a:solidFill>
                  <a:srgbClr val="FF0000"/>
                </a:solidFill>
              </a:rPr>
              <a:t>washed hands have less bacteria </a:t>
            </a:r>
            <a:r>
              <a:rPr lang="en-US" sz="2600" dirty="0" smtClean="0"/>
              <a:t>than unwashed hands?</a:t>
            </a:r>
            <a:endParaRPr lang="en-US" sz="2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71600" y="6477000"/>
            <a:ext cx="7772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65791" y="405825"/>
            <a:ext cx="54922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0000FF"/>
                </a:solidFill>
              </a:rPr>
              <a:t>Bacteria as a Model Organism</a:t>
            </a:r>
            <a:endParaRPr lang="en-US" sz="3200" b="1" dirty="0">
              <a:solidFill>
                <a:srgbClr val="0000FF"/>
              </a:solidFill>
            </a:endParaRPr>
          </a:p>
        </p:txBody>
      </p:sp>
      <p:pic>
        <p:nvPicPr>
          <p:cNvPr id="9" name="Picture 8" descr="CommonCore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6400" y="1219200"/>
            <a:ext cx="2286000" cy="30861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14800" y="1600200"/>
            <a:ext cx="5029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The foundations of </a:t>
            </a:r>
            <a:r>
              <a:rPr lang="en-US" sz="2400" b="1" dirty="0" smtClean="0"/>
              <a:t>molecular biology</a:t>
            </a:r>
            <a:r>
              <a:rPr lang="en-US" sz="2400" dirty="0" smtClean="0"/>
              <a:t> were based on studies of bacteria.</a:t>
            </a:r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Antibiotics</a:t>
            </a:r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Recombinant DNA technologies</a:t>
            </a:r>
            <a:endParaRPr lang="en-US" sz="2400" dirty="0"/>
          </a:p>
        </p:txBody>
      </p:sp>
      <p:pic>
        <p:nvPicPr>
          <p:cNvPr id="5" name="Picture 4" descr="health3.jpg"/>
          <p:cNvPicPr>
            <a:picLocks noChangeAspect="1"/>
          </p:cNvPicPr>
          <p:nvPr/>
        </p:nvPicPr>
        <p:blipFill>
          <a:blip r:embed="rId3" cstate="print"/>
          <a:srcRect t="8831"/>
          <a:stretch>
            <a:fillRect/>
          </a:stretch>
        </p:blipFill>
        <p:spPr>
          <a:xfrm>
            <a:off x="5047726" y="4038600"/>
            <a:ext cx="4096274" cy="281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71600" y="6477000"/>
            <a:ext cx="7772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5" name="Picture 4" descr="indexbac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1066800"/>
            <a:ext cx="1752600" cy="1331433"/>
          </a:xfrm>
          <a:prstGeom prst="rect">
            <a:avLst/>
          </a:prstGeom>
        </p:spPr>
      </p:pic>
      <p:pic>
        <p:nvPicPr>
          <p:cNvPr id="6" name="Picture 5" descr="article-2104281-11D85286000005DC-378_634x44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0" y="2590800"/>
            <a:ext cx="1752600" cy="1295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76600" y="1447800"/>
            <a:ext cx="1265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Bacteria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276600" y="2971800"/>
            <a:ext cx="4032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Yeast: Unicellular, eukaryotes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524000" y="381000"/>
            <a:ext cx="3320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00FF"/>
                </a:solidFill>
              </a:rPr>
              <a:t>Model Organisms</a:t>
            </a:r>
            <a:endParaRPr lang="en-US" sz="32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71600" y="6477000"/>
            <a:ext cx="7772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" name="TextBox 5"/>
          <p:cNvSpPr txBox="1"/>
          <p:nvPr/>
        </p:nvSpPr>
        <p:spPr>
          <a:xfrm>
            <a:off x="1371600" y="405825"/>
            <a:ext cx="4946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00FF"/>
                </a:solidFill>
              </a:rPr>
              <a:t>Yeast as a Model Organism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71600" y="1066800"/>
            <a:ext cx="7620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sz="2400" b="1" dirty="0" smtClean="0"/>
              <a:t>Eukaryotic system.</a:t>
            </a:r>
          </a:p>
          <a:p>
            <a:pPr algn="just">
              <a:buFont typeface="Wingdings" pitchFamily="2" charset="2"/>
              <a:buChar char="Ø"/>
            </a:pPr>
            <a:r>
              <a:rPr lang="en-US" sz="2400" b="1" dirty="0" smtClean="0"/>
              <a:t>Signaling molecules and cell cycle are nearly similar.</a:t>
            </a:r>
          </a:p>
          <a:p>
            <a:pPr algn="just">
              <a:buFont typeface="Wingdings" pitchFamily="2" charset="2"/>
              <a:buChar char="Ø"/>
            </a:pPr>
            <a:r>
              <a:rPr lang="en-US" sz="2400" b="1" dirty="0" smtClean="0"/>
              <a:t>Good model system to understand many human diseases including cancer </a:t>
            </a:r>
            <a:r>
              <a:rPr lang="en-US" sz="2400" b="1" dirty="0" smtClean="0">
                <a:solidFill>
                  <a:srgbClr val="339966"/>
                </a:solidFill>
              </a:rPr>
              <a:t>(Approx. 20% human disease genes have yeast homologues)</a:t>
            </a:r>
          </a:p>
          <a:p>
            <a:pPr algn="just">
              <a:buFont typeface="Wingdings" pitchFamily="2" charset="2"/>
              <a:buChar char="Ø"/>
            </a:pPr>
            <a:r>
              <a:rPr lang="en-US" sz="2400" b="1" dirty="0" smtClean="0"/>
              <a:t>Ease of genetic manipulation allows its use for analyzing and functionally dissecting gene products from other eukaryotes.</a:t>
            </a:r>
          </a:p>
          <a:p>
            <a:pPr algn="just">
              <a:buFont typeface="Wingdings" pitchFamily="2" charset="2"/>
              <a:buChar char="Ø"/>
            </a:pPr>
            <a:endParaRPr lang="en-US" sz="2400" b="1" dirty="0" smtClean="0"/>
          </a:p>
          <a:p>
            <a:pPr algn="just">
              <a:buFont typeface="Wingdings" pitchFamily="2" charset="2"/>
              <a:buChar char="Ø"/>
            </a:pPr>
            <a:r>
              <a:rPr lang="en-US" sz="2400" b="1" dirty="0" smtClean="0"/>
              <a:t>Last decade four Nobel</a:t>
            </a:r>
          </a:p>
          <a:p>
            <a:pPr algn="just"/>
            <a:r>
              <a:rPr lang="en-US" sz="2400" b="1" dirty="0" smtClean="0"/>
              <a:t>prizes were awarded for </a:t>
            </a:r>
          </a:p>
          <a:p>
            <a:pPr algn="just"/>
            <a:r>
              <a:rPr lang="en-US" sz="2400" b="1" dirty="0" smtClean="0"/>
              <a:t>discoveries involving yeast.</a:t>
            </a:r>
          </a:p>
          <a:p>
            <a:pPr algn="just">
              <a:buFont typeface="Wingdings" pitchFamily="2" charset="2"/>
              <a:buChar char="Ø"/>
            </a:pPr>
            <a:endParaRPr lang="en-US" sz="2400" b="1" dirty="0" smtClean="0"/>
          </a:p>
        </p:txBody>
      </p:sp>
      <p:pic>
        <p:nvPicPr>
          <p:cNvPr id="8" name="Picture 7" descr="cellcycl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10200" y="3746500"/>
            <a:ext cx="3733800" cy="3111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71600" y="6477000"/>
            <a:ext cx="7772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5" name="Picture 4" descr="indexbac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1219199"/>
            <a:ext cx="1752600" cy="1331433"/>
          </a:xfrm>
          <a:prstGeom prst="rect">
            <a:avLst/>
          </a:prstGeom>
        </p:spPr>
      </p:pic>
      <p:pic>
        <p:nvPicPr>
          <p:cNvPr id="6" name="Picture 5" descr="article-2104281-11D85286000005DC-378_634x44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0" y="2667000"/>
            <a:ext cx="1752600" cy="1295400"/>
          </a:xfrm>
          <a:prstGeom prst="rect">
            <a:avLst/>
          </a:prstGeom>
        </p:spPr>
      </p:pic>
      <p:pic>
        <p:nvPicPr>
          <p:cNvPr id="7" name="Picture 6" descr="hydra-3-lill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7800" y="4114800"/>
            <a:ext cx="18288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76600" y="1535668"/>
            <a:ext cx="1265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Bacteria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352800" y="3048000"/>
            <a:ext cx="877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Yeast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276600" y="4114800"/>
            <a:ext cx="52693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Hydra: </a:t>
            </a:r>
            <a:r>
              <a:rPr lang="en-US" sz="2400" b="1" dirty="0" err="1" smtClean="0"/>
              <a:t>Multicellular</a:t>
            </a:r>
            <a:r>
              <a:rPr lang="en-US" sz="2400" b="1" dirty="0" smtClean="0"/>
              <a:t>, Eukaryotes, </a:t>
            </a:r>
          </a:p>
          <a:p>
            <a:r>
              <a:rPr lang="en-US" sz="2400" b="1" dirty="0" smtClean="0"/>
              <a:t>Invertebrate (Emerging Model System)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524000" y="381000"/>
            <a:ext cx="3320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00FF"/>
                </a:solidFill>
              </a:rPr>
              <a:t>Model Organisms</a:t>
            </a:r>
            <a:endParaRPr lang="en-US" sz="32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71600" y="6477000"/>
            <a:ext cx="7772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21687" t="81707" r="59036"/>
          <a:stretch>
            <a:fillRect/>
          </a:stretch>
        </p:blipFill>
        <p:spPr bwMode="auto">
          <a:xfrm>
            <a:off x="1676400" y="5943600"/>
            <a:ext cx="1219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1371600" y="228600"/>
            <a:ext cx="198791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0000FF"/>
                </a:solidFill>
              </a:rPr>
              <a:t>Phylogeny</a:t>
            </a:r>
            <a:endParaRPr lang="en-IN" sz="3200" b="1" dirty="0">
              <a:solidFill>
                <a:srgbClr val="0000FF"/>
              </a:solidFill>
            </a:endParaRPr>
          </a:p>
        </p:txBody>
      </p:sp>
      <p:pic>
        <p:nvPicPr>
          <p:cNvPr id="7" name="Picture 6" descr="Schema_depicting_the_position_of_Hydra_in_the_metazoan_tree_no_bckgrn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1600" y="1219200"/>
            <a:ext cx="6587021" cy="4648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6400" y="5486400"/>
            <a:ext cx="1516762" cy="369332"/>
          </a:xfrm>
          <a:prstGeom prst="rect">
            <a:avLst/>
          </a:prstGeom>
          <a:solidFill>
            <a:srgbClr val="FFCCFF"/>
          </a:solidFill>
          <a:ln>
            <a:solidFill>
              <a:srgbClr val="00B05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/>
              <a:t>Multicellularity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391400" y="4191000"/>
            <a:ext cx="1447800" cy="646331"/>
          </a:xfrm>
          <a:prstGeom prst="rect">
            <a:avLst/>
          </a:prstGeom>
          <a:solidFill>
            <a:srgbClr val="FFCCFF"/>
          </a:solidFill>
          <a:ln>
            <a:solidFill>
              <a:srgbClr val="00B05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True tissues,</a:t>
            </a:r>
          </a:p>
          <a:p>
            <a:r>
              <a:rPr lang="en-US" dirty="0" smtClean="0"/>
              <a:t>Germ layers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71600" y="6477000"/>
            <a:ext cx="7772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5" name="Picture 4" descr="hydra-3-lill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6400" y="1295400"/>
            <a:ext cx="2997200" cy="2247900"/>
          </a:xfrm>
          <a:prstGeom prst="rect">
            <a:avLst/>
          </a:prstGeom>
        </p:spPr>
      </p:pic>
      <p:pic>
        <p:nvPicPr>
          <p:cNvPr id="6" name="Picture 5" descr="Hydra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29200" y="1295400"/>
            <a:ext cx="2805112" cy="22098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676400" y="457200"/>
            <a:ext cx="1288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00FF"/>
                </a:solidFill>
              </a:rPr>
              <a:t>Hydra</a:t>
            </a:r>
            <a:endParaRPr lang="en-US" sz="3200" b="1" dirty="0">
              <a:solidFill>
                <a:srgbClr val="0000FF"/>
              </a:solidFill>
            </a:endParaRPr>
          </a:p>
        </p:txBody>
      </p:sp>
      <p:pic>
        <p:nvPicPr>
          <p:cNvPr id="8" name="Picture 7" descr="112314_0722_BiologyXHow9.png"/>
          <p:cNvPicPr>
            <a:picLocks noChangeAspect="1"/>
          </p:cNvPicPr>
          <p:nvPr/>
        </p:nvPicPr>
        <p:blipFill>
          <a:blip r:embed="rId5" cstate="print"/>
          <a:srcRect l="48113" b="7570"/>
          <a:stretch>
            <a:fillRect/>
          </a:stretch>
        </p:blipFill>
        <p:spPr>
          <a:xfrm>
            <a:off x="1687997" y="3733800"/>
            <a:ext cx="2426803" cy="2667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4421297" y="3962401"/>
            <a:ext cx="4722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400" b="1" dirty="0" smtClean="0"/>
              <a:t>Enormous regeneration capacity</a:t>
            </a:r>
            <a:endParaRPr lang="en-US" sz="22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71600" y="6477000"/>
            <a:ext cx="7772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" name="TextBox 5"/>
          <p:cNvSpPr txBox="1"/>
          <p:nvPr/>
        </p:nvSpPr>
        <p:spPr>
          <a:xfrm>
            <a:off x="1524000" y="304800"/>
            <a:ext cx="5000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00FF"/>
                </a:solidFill>
              </a:rPr>
              <a:t>The Power of Regeneration</a:t>
            </a:r>
            <a:endParaRPr lang="en-US" sz="3200" b="1" dirty="0">
              <a:solidFill>
                <a:srgbClr val="0000FF"/>
              </a:solidFill>
            </a:endParaRPr>
          </a:p>
        </p:txBody>
      </p:sp>
      <p:pic>
        <p:nvPicPr>
          <p:cNvPr id="7" name="Picture 6" descr="index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1095702"/>
            <a:ext cx="3604807" cy="1676400"/>
          </a:xfrm>
          <a:prstGeom prst="rect">
            <a:avLst/>
          </a:prstGeom>
        </p:spPr>
      </p:pic>
      <p:pic>
        <p:nvPicPr>
          <p:cNvPr id="8" name="Picture 7" descr="Screen-Shot-2012-03-30-at-8_05_26-AM-e133310939443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0" y="2864068"/>
            <a:ext cx="2180683" cy="1676400"/>
          </a:xfrm>
          <a:prstGeom prst="rect">
            <a:avLst/>
          </a:prstGeom>
        </p:spPr>
      </p:pic>
      <p:pic>
        <p:nvPicPr>
          <p:cNvPr id="9" name="Picture 8" descr="Fingertip Regeneration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4000" y="4677102"/>
            <a:ext cx="3505200" cy="1676400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10" name="Picture 9" descr="broken_heart_736275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34000" y="2654503"/>
            <a:ext cx="3505200" cy="2222297"/>
          </a:xfrm>
          <a:prstGeom prst="rect">
            <a:avLst/>
          </a:prstGeom>
          <a:ln>
            <a:solidFill>
              <a:srgbClr val="0000FF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371600" y="381000"/>
            <a:ext cx="4648200" cy="482601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spc="30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Anatomy of </a:t>
            </a:r>
            <a:r>
              <a:rPr kumimoji="0" lang="en-US" altLang="en-US" sz="3200" b="1" u="none" strike="noStrike" kern="1200" spc="30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Hydra</a:t>
            </a:r>
          </a:p>
        </p:txBody>
      </p:sp>
      <p:pic>
        <p:nvPicPr>
          <p:cNvPr id="5" name="Picture 4" descr="29_0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066799"/>
            <a:ext cx="3124200" cy="5282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371600" y="6477000"/>
            <a:ext cx="7772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7" name="Rectangle 6"/>
          <p:cNvSpPr/>
          <p:nvPr/>
        </p:nvSpPr>
        <p:spPr>
          <a:xfrm>
            <a:off x="4419600" y="1066800"/>
            <a:ext cx="4648200" cy="3416320"/>
          </a:xfrm>
          <a:prstGeom prst="rect">
            <a:avLst/>
          </a:prstGeom>
          <a:solidFill>
            <a:srgbClr val="CCECFF"/>
          </a:solidFill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 smtClean="0"/>
              <a:t>Live in water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Most have tentacles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Catch food with stinging cells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Gut for digesting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Nerve net found throughout body 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71600" y="6477000"/>
            <a:ext cx="7772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male_mode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68938" y="1166813"/>
            <a:ext cx="3349625" cy="484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143000"/>
            <a:ext cx="3810000" cy="488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>
            <a:spLocks noChangeArrowheads="1"/>
          </p:cNvSpPr>
          <p:nvPr/>
        </p:nvSpPr>
        <p:spPr bwMode="auto">
          <a:xfrm>
            <a:off x="1447800" y="1447800"/>
            <a:ext cx="7315200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36575" indent="-536575">
              <a:lnSpc>
                <a:spcPct val="150000"/>
              </a:lnSpc>
              <a:defRPr/>
            </a:pPr>
            <a:r>
              <a:rPr lang="en-US" sz="2200" b="1" dirty="0" smtClean="0"/>
              <a:t>Phylogeny</a:t>
            </a:r>
            <a:r>
              <a:rPr lang="en-US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200" b="1" dirty="0" smtClean="0">
                <a:solidFill>
                  <a:srgbClr val="C00000"/>
                </a:solidFill>
              </a:rPr>
              <a:t>(At </a:t>
            </a:r>
            <a:r>
              <a:rPr lang="en-US" sz="2200" b="1" dirty="0">
                <a:solidFill>
                  <a:srgbClr val="C00000"/>
                </a:solidFill>
              </a:rPr>
              <a:t>the base of metazoan </a:t>
            </a:r>
            <a:r>
              <a:rPr lang="en-US" sz="2200" b="1" dirty="0" smtClean="0">
                <a:solidFill>
                  <a:srgbClr val="C00000"/>
                </a:solidFill>
              </a:rPr>
              <a:t>phyla)</a:t>
            </a:r>
            <a:endParaRPr lang="en-US" sz="2200" b="1" dirty="0">
              <a:solidFill>
                <a:srgbClr val="C00000"/>
              </a:solidFill>
            </a:endParaRPr>
          </a:p>
          <a:p>
            <a:pPr marL="536575" indent="-536575">
              <a:lnSpc>
                <a:spcPct val="150000"/>
              </a:lnSpc>
              <a:defRPr/>
            </a:pPr>
            <a:r>
              <a:rPr lang="en-US" sz="2200" b="1" dirty="0"/>
              <a:t>Evolutionary </a:t>
            </a:r>
            <a:r>
              <a:rPr lang="en-US" sz="2200" b="1" dirty="0" smtClean="0"/>
              <a:t>transition </a:t>
            </a:r>
            <a:r>
              <a:rPr lang="en-US" sz="2200" b="1" dirty="0" smtClean="0">
                <a:solidFill>
                  <a:srgbClr val="C00000"/>
                </a:solidFill>
              </a:rPr>
              <a:t>(body </a:t>
            </a:r>
            <a:r>
              <a:rPr lang="en-US" sz="2200" b="1" dirty="0">
                <a:solidFill>
                  <a:srgbClr val="C00000"/>
                </a:solidFill>
              </a:rPr>
              <a:t>axis, germ layers, gonads,  cell types)</a:t>
            </a:r>
          </a:p>
          <a:p>
            <a:pPr marL="536575" indent="-536575">
              <a:lnSpc>
                <a:spcPct val="150000"/>
              </a:lnSpc>
              <a:defRPr/>
            </a:pPr>
            <a:r>
              <a:rPr lang="en-US" sz="2200" b="1" dirty="0"/>
              <a:t>Pattern formation </a:t>
            </a:r>
            <a:r>
              <a:rPr lang="en-US" sz="2200" b="1" dirty="0" smtClean="0">
                <a:solidFill>
                  <a:srgbClr val="C00000"/>
                </a:solidFill>
              </a:rPr>
              <a:t>(peculiar </a:t>
            </a:r>
            <a:r>
              <a:rPr lang="en-US" sz="2200" b="1" dirty="0">
                <a:solidFill>
                  <a:srgbClr val="C00000"/>
                </a:solidFill>
              </a:rPr>
              <a:t>tissue dynamics make hydra a perpetual embryo)</a:t>
            </a:r>
          </a:p>
          <a:p>
            <a:pPr marL="536575" indent="-536575">
              <a:lnSpc>
                <a:spcPct val="150000"/>
              </a:lnSpc>
              <a:defRPr/>
            </a:pPr>
            <a:r>
              <a:rPr lang="en-US" sz="2200" b="1" dirty="0"/>
              <a:t>Regeneration, stem cells</a:t>
            </a:r>
            <a:endParaRPr lang="en-IN" sz="2200" b="1" dirty="0"/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152400" y="228600"/>
            <a:ext cx="8763000" cy="1001713"/>
            <a:chOff x="152400" y="228600"/>
            <a:chExt cx="8763000" cy="1002072"/>
          </a:xfrm>
        </p:grpSpPr>
        <p:sp>
          <p:nvSpPr>
            <p:cNvPr id="6" name="TextBox 5"/>
            <p:cNvSpPr txBox="1"/>
            <p:nvPr/>
          </p:nvSpPr>
          <p:spPr>
            <a:xfrm>
              <a:off x="1447800" y="457282"/>
              <a:ext cx="5530360" cy="58498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3200" b="1" dirty="0">
                  <a:solidFill>
                    <a:srgbClr val="0000FF"/>
                  </a:solidFill>
                </a:rPr>
                <a:t>What we can learn from Hydra</a:t>
              </a:r>
              <a:endParaRPr lang="en-IN" sz="3200" b="1" dirty="0">
                <a:solidFill>
                  <a:srgbClr val="0000FF"/>
                </a:solidFill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143000" y="247657"/>
              <a:ext cx="6781800" cy="1589"/>
            </a:xfrm>
            <a:prstGeom prst="line">
              <a:avLst/>
            </a:prstGeom>
            <a:ln w="44450" cmpd="sng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1146175" y="1198911"/>
              <a:ext cx="6781800" cy="1588"/>
            </a:xfrm>
            <a:prstGeom prst="line">
              <a:avLst/>
            </a:prstGeom>
            <a:ln w="44450" cmpd="sng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4" descr="Da-Vinci_human-proportion hydra.tif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7924800" y="228600"/>
              <a:ext cx="990600" cy="1002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2" descr="Da-Vinci_human-proportion hydra.tif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2400" y="228600"/>
              <a:ext cx="990600" cy="1002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Rectangle 11"/>
          <p:cNvSpPr/>
          <p:nvPr/>
        </p:nvSpPr>
        <p:spPr>
          <a:xfrm>
            <a:off x="1371600" y="6477000"/>
            <a:ext cx="7772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71600" y="6477000"/>
            <a:ext cx="7772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5" name="Picture 4" descr="indexbac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1219199"/>
            <a:ext cx="1752600" cy="1331433"/>
          </a:xfrm>
          <a:prstGeom prst="rect">
            <a:avLst/>
          </a:prstGeom>
        </p:spPr>
      </p:pic>
      <p:pic>
        <p:nvPicPr>
          <p:cNvPr id="6" name="Picture 5" descr="article-2104281-11D85286000005DC-378_634x44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0" y="2667000"/>
            <a:ext cx="1752600" cy="1295400"/>
          </a:xfrm>
          <a:prstGeom prst="rect">
            <a:avLst/>
          </a:prstGeom>
        </p:spPr>
      </p:pic>
      <p:pic>
        <p:nvPicPr>
          <p:cNvPr id="7" name="Picture 6" descr="hydra-3-lill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7800" y="4038600"/>
            <a:ext cx="18288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76600" y="1535668"/>
            <a:ext cx="1265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Bacteria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276600" y="2662535"/>
            <a:ext cx="877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Yeast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276600" y="4114800"/>
            <a:ext cx="1012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Hydra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524000" y="381000"/>
            <a:ext cx="3320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00FF"/>
                </a:solidFill>
              </a:rPr>
              <a:t>Model Organisms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352800" y="5638800"/>
            <a:ext cx="149707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 smtClean="0"/>
              <a:t>C. </a:t>
            </a:r>
            <a:r>
              <a:rPr lang="en-US" sz="2200" b="1" dirty="0" err="1" smtClean="0"/>
              <a:t>elegans</a:t>
            </a:r>
            <a:r>
              <a:rPr lang="en-US" sz="2200" b="1" dirty="0" smtClean="0"/>
              <a:t> </a:t>
            </a:r>
            <a:endParaRPr lang="en-US" sz="2200" b="1" dirty="0"/>
          </a:p>
        </p:txBody>
      </p:sp>
      <p:pic>
        <p:nvPicPr>
          <p:cNvPr id="14" name="Picture 13" descr="Caenorhabditis-elegans-mark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7800" y="5486399"/>
            <a:ext cx="1839684" cy="8758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71600" y="6477000"/>
            <a:ext cx="7772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527425" y="101600"/>
            <a:ext cx="55991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2000" b="1" i="1" u="sng" dirty="0"/>
              <a:t>C. </a:t>
            </a:r>
            <a:r>
              <a:rPr lang="en-US" sz="2000" b="1" i="1" u="sng" dirty="0" err="1"/>
              <a:t>elegans</a:t>
            </a:r>
            <a:r>
              <a:rPr lang="en-US" sz="2000" b="1" i="1" u="sng" dirty="0"/>
              <a:t> </a:t>
            </a:r>
            <a:endParaRPr lang="en-US" sz="2000" u="sng" dirty="0"/>
          </a:p>
        </p:txBody>
      </p:sp>
      <p:sp>
        <p:nvSpPr>
          <p:cNvPr id="9" name="Rectangle 8"/>
          <p:cNvSpPr/>
          <p:nvPr/>
        </p:nvSpPr>
        <p:spPr>
          <a:xfrm>
            <a:off x="1524000" y="7620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i="1" dirty="0" err="1" smtClean="0">
                <a:solidFill>
                  <a:srgbClr val="0000FF"/>
                </a:solidFill>
              </a:rPr>
              <a:t>Caenorhabditis</a:t>
            </a:r>
            <a:r>
              <a:rPr lang="en-US" sz="2800" b="1" i="1" dirty="0" smtClean="0">
                <a:solidFill>
                  <a:srgbClr val="0000FF"/>
                </a:solidFill>
              </a:rPr>
              <a:t> </a:t>
            </a:r>
            <a:r>
              <a:rPr lang="en-US" sz="2800" b="1" i="1" dirty="0" err="1" smtClean="0">
                <a:solidFill>
                  <a:srgbClr val="0000FF"/>
                </a:solidFill>
              </a:rPr>
              <a:t>elegans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</a:p>
          <a:p>
            <a:r>
              <a:rPr lang="en-US" sz="2800" b="1" dirty="0" smtClean="0">
                <a:solidFill>
                  <a:srgbClr val="0000FF"/>
                </a:solidFill>
              </a:rPr>
              <a:t>(nematode round worm)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447800" y="1524000"/>
            <a:ext cx="7391400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q"/>
            </a:pPr>
            <a:r>
              <a:rPr lang="en-US" sz="2000" b="1" dirty="0"/>
              <a:t>One of the best characterized </a:t>
            </a:r>
            <a:r>
              <a:rPr lang="en-US" sz="2000" b="1" dirty="0" err="1"/>
              <a:t>multicellular</a:t>
            </a:r>
            <a:r>
              <a:rPr lang="en-US" sz="2000" b="1" dirty="0"/>
              <a:t> animal at the level of genomics, genetics, embryology</a:t>
            </a:r>
          </a:p>
          <a:p>
            <a:pPr algn="just"/>
            <a:endParaRPr lang="en-US" sz="2000" b="1" dirty="0"/>
          </a:p>
          <a:p>
            <a:pPr algn="just">
              <a:buFont typeface="Wingdings" pitchFamily="2" charset="2"/>
              <a:buChar char="q"/>
            </a:pPr>
            <a:r>
              <a:rPr lang="en-US" sz="2000" b="1" dirty="0"/>
              <a:t>Its genome is fully sequenced</a:t>
            </a:r>
          </a:p>
          <a:p>
            <a:pPr algn="just">
              <a:buFont typeface="Wingdings" pitchFamily="2" charset="2"/>
              <a:buChar char="q"/>
            </a:pPr>
            <a:endParaRPr lang="en-US" sz="2000" b="1" dirty="0"/>
          </a:p>
          <a:p>
            <a:pPr algn="just">
              <a:buFont typeface="Wingdings" pitchFamily="2" charset="2"/>
              <a:buChar char="q"/>
            </a:pPr>
            <a:r>
              <a:rPr lang="en-US" sz="2000" b="1" dirty="0"/>
              <a:t>C. </a:t>
            </a:r>
            <a:r>
              <a:rPr lang="en-US" sz="2000" b="1" dirty="0" err="1"/>
              <a:t>elegans</a:t>
            </a:r>
            <a:r>
              <a:rPr lang="en-US" sz="2000" b="1" dirty="0"/>
              <a:t> is unique in that it can be grown and genetically manipulated with the speed and ease of a micro-organism while offering the features of a real animal</a:t>
            </a:r>
          </a:p>
          <a:p>
            <a:pPr algn="just">
              <a:buFont typeface="Wingdings" pitchFamily="2" charset="2"/>
              <a:buChar char="q"/>
            </a:pPr>
            <a:endParaRPr lang="en-US" sz="2000" b="1" dirty="0"/>
          </a:p>
          <a:p>
            <a:pPr algn="just">
              <a:buFont typeface="Wingdings" pitchFamily="2" charset="2"/>
              <a:buChar char="q"/>
            </a:pPr>
            <a:r>
              <a:rPr lang="en-US" sz="2000" b="1" dirty="0"/>
              <a:t>C. </a:t>
            </a:r>
            <a:r>
              <a:rPr lang="en-US" sz="2000" b="1" dirty="0" err="1"/>
              <a:t>elegans</a:t>
            </a:r>
            <a:r>
              <a:rPr lang="en-US" sz="2000" b="1" dirty="0"/>
              <a:t> has a full set of organ systems, has complex sensory systems, shows coordinated behavior, and it is possible to trace the lineage of every one of its approximately 1000 constituent </a:t>
            </a:r>
            <a:r>
              <a:rPr lang="en-US" sz="2000" b="1" dirty="0" smtClean="0"/>
              <a:t>cells</a:t>
            </a:r>
          </a:p>
          <a:p>
            <a:pPr algn="just">
              <a:buFont typeface="Wingdings" pitchFamily="2" charset="2"/>
              <a:buChar char="q"/>
            </a:pPr>
            <a:endParaRPr lang="en-US" sz="2000" b="1" dirty="0" smtClean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  <a:defRPr/>
            </a:pPr>
            <a:r>
              <a:rPr lang="en-US" sz="2000" b="1" dirty="0" err="1" smtClean="0"/>
              <a:t>RNAi</a:t>
            </a:r>
            <a:r>
              <a:rPr lang="en-US" sz="2000" b="1" dirty="0" smtClean="0"/>
              <a:t> and </a:t>
            </a:r>
            <a:r>
              <a:rPr lang="en-US" sz="2000" b="1" dirty="0" err="1" smtClean="0"/>
              <a:t>miRNA</a:t>
            </a:r>
            <a:r>
              <a:rPr lang="en-US" sz="2000" b="1" dirty="0" smtClean="0"/>
              <a:t> are discovered in worms. First use of GFP in animals.</a:t>
            </a:r>
            <a:endParaRPr 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71600" y="6477000"/>
            <a:ext cx="7772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1371600" y="238780"/>
            <a:ext cx="5562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i="1" dirty="0" smtClean="0">
                <a:solidFill>
                  <a:srgbClr val="0000FF"/>
                </a:solidFill>
              </a:rPr>
              <a:t>C. </a:t>
            </a:r>
            <a:r>
              <a:rPr lang="en-US" sz="2800" b="1" i="1" dirty="0" err="1" smtClean="0">
                <a:solidFill>
                  <a:srgbClr val="0000FF"/>
                </a:solidFill>
              </a:rPr>
              <a:t>elegans</a:t>
            </a:r>
            <a:r>
              <a:rPr lang="en-US" sz="2800" b="1" i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smtClean="0">
                <a:solidFill>
                  <a:srgbClr val="0000FF"/>
                </a:solidFill>
              </a:rPr>
              <a:t>Life Cycle and Research</a:t>
            </a:r>
            <a:endParaRPr lang="en-US" sz="2800" b="1" dirty="0">
              <a:solidFill>
                <a:srgbClr val="0000FF"/>
              </a:solidFill>
            </a:endParaRPr>
          </a:p>
        </p:txBody>
      </p:sp>
      <p:pic>
        <p:nvPicPr>
          <p:cNvPr id="6" name="Picture 2" descr="C:\Users\kavya\Desktop\introfig6l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1066800"/>
            <a:ext cx="4369553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524000" y="4615696"/>
            <a:ext cx="7391400" cy="178510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en-US" sz="2200" b="1" dirty="0" smtClean="0">
                <a:solidFill>
                  <a:srgbClr val="C00000"/>
                </a:solidFill>
                <a:latin typeface="+mn-lt"/>
                <a:cs typeface="+mn-cs"/>
              </a:rPr>
              <a:t>Developmental </a:t>
            </a:r>
            <a:r>
              <a:rPr lang="en-US" sz="2200" b="1" dirty="0">
                <a:solidFill>
                  <a:srgbClr val="C00000"/>
                </a:solidFill>
                <a:latin typeface="+mn-lt"/>
                <a:cs typeface="+mn-cs"/>
              </a:rPr>
              <a:t>biology and Cell biology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en-US" sz="2200" b="1" dirty="0" smtClean="0">
                <a:solidFill>
                  <a:srgbClr val="C00000"/>
                </a:solidFill>
              </a:rPr>
              <a:t>Neurobiology</a:t>
            </a:r>
            <a:endParaRPr lang="en-US" sz="2200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 smtClean="0">
                <a:solidFill>
                  <a:srgbClr val="C00000"/>
                </a:solidFill>
              </a:rPr>
              <a:t>3.  Aging</a:t>
            </a:r>
            <a:endParaRPr lang="en-US" sz="2200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 smtClean="0">
                <a:solidFill>
                  <a:srgbClr val="C00000"/>
                </a:solidFill>
              </a:rPr>
              <a:t>4. Human disease studies </a:t>
            </a:r>
            <a:r>
              <a:rPr lang="en-US" sz="2200" dirty="0" smtClean="0"/>
              <a:t>(~75% of human disease genes have potential </a:t>
            </a:r>
            <a:r>
              <a:rPr lang="en-US" sz="2200" i="1" dirty="0" smtClean="0"/>
              <a:t>C. </a:t>
            </a:r>
            <a:r>
              <a:rPr lang="en-US" sz="2200" i="1" dirty="0" err="1" smtClean="0"/>
              <a:t>elegans</a:t>
            </a:r>
            <a:r>
              <a:rPr lang="en-US" sz="2200" i="1" dirty="0" smtClean="0"/>
              <a:t> </a:t>
            </a:r>
            <a:r>
              <a:rPr lang="en-US" sz="2200" dirty="0" err="1" smtClean="0"/>
              <a:t>homologs</a:t>
            </a:r>
            <a:r>
              <a:rPr lang="en-US" sz="2200" dirty="0" smtClean="0"/>
              <a:t>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71600" y="6477000"/>
            <a:ext cx="7772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b="1"/>
          </a:p>
        </p:txBody>
      </p:sp>
      <p:pic>
        <p:nvPicPr>
          <p:cNvPr id="5" name="Picture 4" descr="indexbac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1219199"/>
            <a:ext cx="1752600" cy="1331433"/>
          </a:xfrm>
          <a:prstGeom prst="rect">
            <a:avLst/>
          </a:prstGeom>
        </p:spPr>
      </p:pic>
      <p:pic>
        <p:nvPicPr>
          <p:cNvPr id="6" name="Picture 5" descr="article-2104281-11D85286000005DC-378_634x44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0" y="2667000"/>
            <a:ext cx="1752600" cy="1295400"/>
          </a:xfrm>
          <a:prstGeom prst="rect">
            <a:avLst/>
          </a:prstGeom>
        </p:spPr>
      </p:pic>
      <p:pic>
        <p:nvPicPr>
          <p:cNvPr id="7" name="Picture 6" descr="hydra-3-lill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7800" y="4038600"/>
            <a:ext cx="18288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76600" y="1535668"/>
            <a:ext cx="11769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Bacteria</a:t>
            </a:r>
            <a:endParaRPr lang="en-US" sz="2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276600" y="2662535"/>
            <a:ext cx="8200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Yeast</a:t>
            </a:r>
            <a:endParaRPr lang="en-US" sz="2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276600" y="4114800"/>
            <a:ext cx="9444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Hydra</a:t>
            </a:r>
            <a:endParaRPr lang="en-US" sz="2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524000" y="381000"/>
            <a:ext cx="3320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00FF"/>
                </a:solidFill>
              </a:rPr>
              <a:t>Model Organisms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352800" y="5638800"/>
            <a:ext cx="149707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 smtClean="0"/>
              <a:t>C. </a:t>
            </a:r>
            <a:r>
              <a:rPr lang="en-US" sz="2200" b="1" dirty="0" err="1" smtClean="0"/>
              <a:t>elegans</a:t>
            </a:r>
            <a:r>
              <a:rPr lang="en-US" sz="2200" b="1" dirty="0" smtClean="0"/>
              <a:t> </a:t>
            </a:r>
            <a:endParaRPr lang="en-US" sz="2200" b="1" dirty="0"/>
          </a:p>
        </p:txBody>
      </p:sp>
      <p:pic>
        <p:nvPicPr>
          <p:cNvPr id="14" name="Picture 13" descr="indexdroso.jpg"/>
          <p:cNvPicPr>
            <a:picLocks noChangeAspect="1"/>
          </p:cNvPicPr>
          <p:nvPr/>
        </p:nvPicPr>
        <p:blipFill>
          <a:blip r:embed="rId5" cstate="print"/>
          <a:srcRect r="6054"/>
          <a:stretch>
            <a:fillRect/>
          </a:stretch>
        </p:blipFill>
        <p:spPr>
          <a:xfrm>
            <a:off x="5410200" y="1143000"/>
            <a:ext cx="1860176" cy="13176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7391400" y="1447800"/>
            <a:ext cx="151791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 smtClean="0"/>
              <a:t>Drosophila</a:t>
            </a:r>
            <a:endParaRPr lang="en-US" sz="2200" dirty="0"/>
          </a:p>
        </p:txBody>
      </p:sp>
      <p:pic>
        <p:nvPicPr>
          <p:cNvPr id="16" name="Picture 15" descr="Caenorhabditis-elegans-mark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7800" y="5486399"/>
            <a:ext cx="1839684" cy="8758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71600" y="6477000"/>
            <a:ext cx="7772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" name="TextBox 5"/>
          <p:cNvSpPr txBox="1"/>
          <p:nvPr/>
        </p:nvSpPr>
        <p:spPr>
          <a:xfrm>
            <a:off x="1447800" y="381000"/>
            <a:ext cx="4214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00FF"/>
                </a:solidFill>
              </a:rPr>
              <a:t>Fruit flies (Drosophila)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47801" y="1066800"/>
            <a:ext cx="731519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q"/>
            </a:pPr>
            <a:r>
              <a:rPr lang="en-US" sz="2200" b="1" dirty="0" smtClean="0"/>
              <a:t>A versatile model organism that has been used extensively for biomedical research.</a:t>
            </a:r>
          </a:p>
          <a:p>
            <a:pPr algn="just">
              <a:buFont typeface="Wingdings" pitchFamily="2" charset="2"/>
              <a:buChar char="q"/>
            </a:pPr>
            <a:endParaRPr lang="en-US" sz="2200" b="1" dirty="0" smtClean="0"/>
          </a:p>
          <a:p>
            <a:pPr algn="just">
              <a:buFont typeface="Wingdings" pitchFamily="2" charset="2"/>
              <a:buChar char="q"/>
            </a:pPr>
            <a:r>
              <a:rPr lang="en-US" sz="2200" b="1" dirty="0" smtClean="0">
                <a:solidFill>
                  <a:srgbClr val="C00000"/>
                </a:solidFill>
              </a:rPr>
              <a:t>Easy-to-manipulate genetic system </a:t>
            </a:r>
            <a:r>
              <a:rPr lang="en-US" sz="2200" b="1" dirty="0" smtClean="0"/>
              <a:t>and can be used to study development, physiology and behavior.</a:t>
            </a:r>
          </a:p>
          <a:p>
            <a:pPr algn="just">
              <a:buFont typeface="Wingdings" pitchFamily="2" charset="2"/>
              <a:buChar char="q"/>
            </a:pPr>
            <a:endParaRPr lang="en-US" sz="2200" b="1" dirty="0" smtClean="0"/>
          </a:p>
          <a:p>
            <a:pPr algn="just">
              <a:buFont typeface="Wingdings" pitchFamily="2" charset="2"/>
              <a:buChar char="q"/>
            </a:pPr>
            <a:r>
              <a:rPr lang="en-US" sz="2200" b="1" dirty="0" smtClean="0"/>
              <a:t>Biological complexity comparable to that of a mammal</a:t>
            </a:r>
          </a:p>
          <a:p>
            <a:pPr algn="just">
              <a:buFont typeface="Wingdings" pitchFamily="2" charset="2"/>
              <a:buChar char="q"/>
            </a:pPr>
            <a:endParaRPr lang="en-US" sz="2200" b="1" dirty="0" smtClean="0"/>
          </a:p>
          <a:p>
            <a:pPr algn="just">
              <a:buFont typeface="Wingdings" pitchFamily="2" charset="2"/>
              <a:buChar char="q"/>
            </a:pPr>
            <a:r>
              <a:rPr lang="en-US" sz="2200" b="1" dirty="0" smtClean="0"/>
              <a:t>Many organ systems in mammals have well-conserved homologues in Drosophila</a:t>
            </a:r>
          </a:p>
          <a:p>
            <a:pPr algn="just">
              <a:buFont typeface="Wingdings" pitchFamily="2" charset="2"/>
              <a:buChar char="q"/>
            </a:pPr>
            <a:endParaRPr lang="en-US" sz="2200" b="1" dirty="0" smtClean="0"/>
          </a:p>
          <a:p>
            <a:pPr algn="just">
              <a:buFont typeface="Wingdings" pitchFamily="2" charset="2"/>
              <a:buChar char="q"/>
            </a:pPr>
            <a:r>
              <a:rPr lang="en-US" sz="2200" b="1" dirty="0" smtClean="0"/>
              <a:t>Has provided new insights into forms of cancer, neurodegenerative diseases, behavior, immunity, aging, </a:t>
            </a:r>
            <a:r>
              <a:rPr lang="en-US" sz="2200" b="1" dirty="0" err="1" smtClean="0"/>
              <a:t>multigenic</a:t>
            </a:r>
            <a:r>
              <a:rPr lang="en-US" sz="2200" b="1" dirty="0" smtClean="0"/>
              <a:t> inheritance, and development.</a:t>
            </a:r>
            <a:endParaRPr lang="en-US" sz="2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71600" y="6477000"/>
            <a:ext cx="7772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5" name="Picture 4" descr="drosophilalifecycl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2200" y="1066800"/>
            <a:ext cx="4736592" cy="50980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33600" y="304800"/>
            <a:ext cx="4578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00FF"/>
                </a:solidFill>
              </a:rPr>
              <a:t>Life Cycle of Drosophila </a:t>
            </a:r>
            <a:endParaRPr lang="en-US" sz="32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71600" y="6477000"/>
            <a:ext cx="7772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8808" r="4578" b="32969"/>
          <a:stretch>
            <a:fillRect/>
          </a:stretch>
        </p:blipFill>
        <p:spPr bwMode="auto">
          <a:xfrm>
            <a:off x="1524000" y="1219200"/>
            <a:ext cx="4495800" cy="3368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1447800" y="457200"/>
            <a:ext cx="19672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0000FF"/>
                </a:solidFill>
              </a:rPr>
              <a:t>Mutations</a:t>
            </a:r>
            <a:endParaRPr lang="en-US" sz="3200" b="1" dirty="0">
              <a:solidFill>
                <a:srgbClr val="0000FF"/>
              </a:solidFill>
            </a:endParaRPr>
          </a:p>
        </p:txBody>
      </p:sp>
      <p:pic>
        <p:nvPicPr>
          <p:cNvPr id="7" name="Picture 4" descr="Image result for homeotic mutations in Drosophil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4572000"/>
            <a:ext cx="1601754" cy="1905000"/>
          </a:xfrm>
          <a:prstGeom prst="rect">
            <a:avLst/>
          </a:prstGeom>
          <a:noFill/>
        </p:spPr>
      </p:pic>
      <p:pic>
        <p:nvPicPr>
          <p:cNvPr id="8" name="Picture 7" descr="http://thebrain.mcgill.ca/flash/capsules/images/outil_rouge05_img0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48400" y="1219200"/>
            <a:ext cx="2819400" cy="38377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71600" y="6477000"/>
            <a:ext cx="7772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5" name="Picture 4" descr="indexbac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1219199"/>
            <a:ext cx="1752600" cy="1331433"/>
          </a:xfrm>
          <a:prstGeom prst="rect">
            <a:avLst/>
          </a:prstGeom>
        </p:spPr>
      </p:pic>
      <p:pic>
        <p:nvPicPr>
          <p:cNvPr id="6" name="Picture 5" descr="article-2104281-11D85286000005DC-378_634x44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0" y="2667000"/>
            <a:ext cx="1752600" cy="1295400"/>
          </a:xfrm>
          <a:prstGeom prst="rect">
            <a:avLst/>
          </a:prstGeom>
        </p:spPr>
      </p:pic>
      <p:pic>
        <p:nvPicPr>
          <p:cNvPr id="7" name="Picture 6" descr="hydra-3-lill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7800" y="4038600"/>
            <a:ext cx="18288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76600" y="1535668"/>
            <a:ext cx="1265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Bacteria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276600" y="2662535"/>
            <a:ext cx="877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Yeast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276600" y="4114800"/>
            <a:ext cx="1012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Hydra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524000" y="381000"/>
            <a:ext cx="3320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00FF"/>
                </a:solidFill>
              </a:rPr>
              <a:t>Model Organisms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352800" y="5638800"/>
            <a:ext cx="149707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 smtClean="0"/>
              <a:t>C. </a:t>
            </a:r>
            <a:r>
              <a:rPr lang="en-US" sz="2200" b="1" dirty="0" err="1" smtClean="0"/>
              <a:t>elegans</a:t>
            </a:r>
            <a:r>
              <a:rPr lang="en-US" sz="2200" b="1" dirty="0" smtClean="0"/>
              <a:t> </a:t>
            </a:r>
            <a:endParaRPr lang="en-US" sz="2200" b="1" dirty="0"/>
          </a:p>
        </p:txBody>
      </p:sp>
      <p:pic>
        <p:nvPicPr>
          <p:cNvPr id="14" name="Picture 13" descr="indexdroso.jpg"/>
          <p:cNvPicPr>
            <a:picLocks noChangeAspect="1"/>
          </p:cNvPicPr>
          <p:nvPr/>
        </p:nvPicPr>
        <p:blipFill>
          <a:blip r:embed="rId5" cstate="print"/>
          <a:srcRect r="6054"/>
          <a:stretch>
            <a:fillRect/>
          </a:stretch>
        </p:blipFill>
        <p:spPr>
          <a:xfrm>
            <a:off x="5410200" y="1143000"/>
            <a:ext cx="1860176" cy="13176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7391400" y="1447800"/>
            <a:ext cx="151791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 smtClean="0"/>
              <a:t>Drosophila</a:t>
            </a:r>
            <a:endParaRPr lang="en-US" sz="2200" dirty="0"/>
          </a:p>
        </p:txBody>
      </p:sp>
      <p:pic>
        <p:nvPicPr>
          <p:cNvPr id="17" name="Picture 16" descr="zebra_fish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10200" y="2667000"/>
            <a:ext cx="1905000" cy="127254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467600" y="2971800"/>
            <a:ext cx="13251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 smtClean="0"/>
              <a:t>Zebrafish</a:t>
            </a:r>
            <a:endParaRPr lang="en-US" sz="2200" b="1" dirty="0"/>
          </a:p>
        </p:txBody>
      </p:sp>
      <p:pic>
        <p:nvPicPr>
          <p:cNvPr id="16" name="Picture 15" descr="Caenorhabditis-elegans-mark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7800" y="5486399"/>
            <a:ext cx="1839684" cy="8758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371600" y="381000"/>
            <a:ext cx="36562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800" b="1" i="1" dirty="0" err="1">
                <a:solidFill>
                  <a:srgbClr val="0000FF"/>
                </a:solidFill>
              </a:rPr>
              <a:t>Danio</a:t>
            </a:r>
            <a:r>
              <a:rPr lang="en-US" sz="2800" b="1" i="1" dirty="0">
                <a:solidFill>
                  <a:srgbClr val="0000FF"/>
                </a:solidFill>
              </a:rPr>
              <a:t> </a:t>
            </a:r>
            <a:r>
              <a:rPr lang="en-US" sz="2800" b="1" i="1" dirty="0" err="1">
                <a:solidFill>
                  <a:srgbClr val="0000FF"/>
                </a:solidFill>
              </a:rPr>
              <a:t>rerio</a:t>
            </a:r>
            <a:r>
              <a:rPr lang="en-US" sz="2800" b="1" dirty="0">
                <a:solidFill>
                  <a:srgbClr val="0000FF"/>
                </a:solidFill>
              </a:rPr>
              <a:t> (</a:t>
            </a:r>
            <a:r>
              <a:rPr lang="en-US" sz="2800" b="1" dirty="0" err="1">
                <a:solidFill>
                  <a:srgbClr val="0000FF"/>
                </a:solidFill>
              </a:rPr>
              <a:t>zebrafish</a:t>
            </a:r>
            <a:r>
              <a:rPr lang="en-US" sz="2800" b="1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0" y="1524000"/>
            <a:ext cx="7391400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q"/>
            </a:pPr>
            <a:r>
              <a:rPr lang="en-US" sz="2200" b="1" dirty="0"/>
              <a:t>Small size, short life cycle, ease of culture, and ability to readily produce mutations relevant to human health and disease </a:t>
            </a:r>
          </a:p>
          <a:p>
            <a:pPr algn="just">
              <a:buFont typeface="Wingdings" pitchFamily="2" charset="2"/>
              <a:buChar char="q"/>
            </a:pPr>
            <a:endParaRPr lang="en-US" sz="2200" b="1" dirty="0"/>
          </a:p>
          <a:p>
            <a:pPr algn="just">
              <a:buFont typeface="Wingdings" pitchFamily="2" charset="2"/>
              <a:buChar char="q"/>
            </a:pPr>
            <a:r>
              <a:rPr lang="en-US" sz="2200" b="1" dirty="0"/>
              <a:t>The embryonic development can be seen through its transparent egg and closely resembles that of higher vertebrates</a:t>
            </a:r>
          </a:p>
          <a:p>
            <a:pPr algn="just">
              <a:buFont typeface="Wingdings" pitchFamily="2" charset="2"/>
              <a:buChar char="q"/>
            </a:pPr>
            <a:endParaRPr lang="en-US" sz="2200" b="1" dirty="0"/>
          </a:p>
          <a:p>
            <a:pPr algn="just">
              <a:buFont typeface="Wingdings" pitchFamily="2" charset="2"/>
              <a:buChar char="q"/>
            </a:pPr>
            <a:r>
              <a:rPr lang="en-US" sz="2200" b="1" dirty="0"/>
              <a:t>Other shared features with humans include blood, kidney, and optical systems</a:t>
            </a:r>
          </a:p>
          <a:p>
            <a:pPr algn="just">
              <a:buFont typeface="Wingdings" pitchFamily="2" charset="2"/>
              <a:buChar char="q"/>
            </a:pPr>
            <a:endParaRPr lang="en-US" sz="2200" b="1" dirty="0"/>
          </a:p>
          <a:p>
            <a:pPr algn="just">
              <a:buFont typeface="Wingdings" pitchFamily="2" charset="2"/>
              <a:buChar char="q"/>
            </a:pPr>
            <a:r>
              <a:rPr lang="en-US" sz="2200" b="1" dirty="0"/>
              <a:t>In addition, its genome is half the size of the mouse and human genomes, which is valuable in identification of key vertebrate genes.</a:t>
            </a:r>
          </a:p>
        </p:txBody>
      </p:sp>
      <p:sp>
        <p:nvSpPr>
          <p:cNvPr id="6" name="Rectangle 5"/>
          <p:cNvSpPr/>
          <p:nvPr/>
        </p:nvSpPr>
        <p:spPr>
          <a:xfrm>
            <a:off x="1371600" y="6477000"/>
            <a:ext cx="7772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71600" y="1143000"/>
            <a:ext cx="7620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/>
              <a:t>A model organism is a </a:t>
            </a:r>
            <a:r>
              <a:rPr lang="en-US" sz="2400" b="1" dirty="0" smtClean="0">
                <a:solidFill>
                  <a:srgbClr val="00B050"/>
                </a:solidFill>
              </a:rPr>
              <a:t>non-human species </a:t>
            </a:r>
            <a:r>
              <a:rPr lang="en-US" sz="2400" b="1" dirty="0" smtClean="0"/>
              <a:t>that is extensively studied to understand particular biological phenomena, with the expectation that discoveries made in the organism model will provide insight into the workings of other organisms.</a:t>
            </a:r>
            <a:endParaRPr lang="en-US" sz="2400" b="1" dirty="0"/>
          </a:p>
        </p:txBody>
      </p:sp>
      <p:sp>
        <p:nvSpPr>
          <p:cNvPr id="5" name="Rectangle 4"/>
          <p:cNvSpPr/>
          <p:nvPr/>
        </p:nvSpPr>
        <p:spPr>
          <a:xfrm>
            <a:off x="1447800" y="457200"/>
            <a:ext cx="52600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0000FF"/>
                </a:solidFill>
              </a:rPr>
              <a:t>What are Model Organisms? 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71600" y="6477000"/>
            <a:ext cx="7772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ModelOrganismsTalk1_60293_lg.jpg"/>
          <p:cNvPicPr>
            <a:picLocks noChangeAspect="1"/>
          </p:cNvPicPr>
          <p:nvPr/>
        </p:nvPicPr>
        <p:blipFill>
          <a:blip r:embed="rId2" cstate="print"/>
          <a:srcRect l="19315" t="17383" r="21096" b="18681"/>
          <a:stretch>
            <a:fillRect/>
          </a:stretch>
        </p:blipFill>
        <p:spPr>
          <a:xfrm>
            <a:off x="2590800" y="3037490"/>
            <a:ext cx="4760715" cy="38205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71600" y="6477000"/>
            <a:ext cx="7772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5" name="TextBox 4"/>
          <p:cNvSpPr txBox="1"/>
          <p:nvPr/>
        </p:nvSpPr>
        <p:spPr>
          <a:xfrm>
            <a:off x="1371601" y="1066800"/>
            <a:ext cx="77724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200" b="1" dirty="0" smtClean="0"/>
              <a:t>Development in </a:t>
            </a:r>
            <a:r>
              <a:rPr lang="en-US" sz="2200" b="1" i="1" dirty="0" smtClean="0"/>
              <a:t>ex vivo</a:t>
            </a:r>
            <a:r>
              <a:rPr lang="en-US" sz="2200" b="1" dirty="0" smtClean="0"/>
              <a:t>.</a:t>
            </a:r>
          </a:p>
          <a:p>
            <a:pPr>
              <a:buFont typeface="Wingdings" pitchFamily="2" charset="2"/>
              <a:buChar char="Ø"/>
            </a:pPr>
            <a:endParaRPr lang="en-US" sz="2200" b="1" dirty="0" smtClean="0"/>
          </a:p>
          <a:p>
            <a:pPr>
              <a:buFont typeface="Wingdings" pitchFamily="2" charset="2"/>
              <a:buChar char="Ø"/>
            </a:pPr>
            <a:r>
              <a:rPr lang="en-US" sz="2200" b="1" dirty="0" smtClean="0"/>
              <a:t>Entire  initial development is transparent.</a:t>
            </a:r>
          </a:p>
          <a:p>
            <a:pPr>
              <a:buFont typeface="Wingdings" pitchFamily="2" charset="2"/>
              <a:buChar char="Ø"/>
            </a:pPr>
            <a:endParaRPr lang="en-US" sz="2200" b="1" dirty="0" smtClean="0"/>
          </a:p>
          <a:p>
            <a:pPr>
              <a:buFont typeface="Wingdings" pitchFamily="2" charset="2"/>
              <a:buChar char="Ø"/>
            </a:pPr>
            <a:r>
              <a:rPr lang="en-US" sz="2200" b="1" dirty="0" smtClean="0"/>
              <a:t>48hrs is enough for the development of most of the organ systems. </a:t>
            </a:r>
            <a:endParaRPr lang="en-IN" sz="2200" b="1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371600" y="381000"/>
            <a:ext cx="36562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800" b="1" i="1" dirty="0" err="1">
                <a:solidFill>
                  <a:srgbClr val="0000FF"/>
                </a:solidFill>
              </a:rPr>
              <a:t>Danio</a:t>
            </a:r>
            <a:r>
              <a:rPr lang="en-US" sz="2800" b="1" i="1" dirty="0">
                <a:solidFill>
                  <a:srgbClr val="0000FF"/>
                </a:solidFill>
              </a:rPr>
              <a:t> </a:t>
            </a:r>
            <a:r>
              <a:rPr lang="en-US" sz="2800" b="1" i="1" dirty="0" err="1">
                <a:solidFill>
                  <a:srgbClr val="0000FF"/>
                </a:solidFill>
              </a:rPr>
              <a:t>rerio</a:t>
            </a:r>
            <a:r>
              <a:rPr lang="en-US" sz="2800" b="1" dirty="0">
                <a:solidFill>
                  <a:srgbClr val="0000FF"/>
                </a:solidFill>
              </a:rPr>
              <a:t> (</a:t>
            </a:r>
            <a:r>
              <a:rPr lang="en-US" sz="2800" b="1" dirty="0" err="1">
                <a:solidFill>
                  <a:srgbClr val="0000FF"/>
                </a:solidFill>
              </a:rPr>
              <a:t>zebrafish</a:t>
            </a:r>
            <a:r>
              <a:rPr lang="en-US" sz="2800" b="1" dirty="0">
                <a:solidFill>
                  <a:srgbClr val="0000FF"/>
                </a:solidFill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71600" y="6477000"/>
            <a:ext cx="7772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5" name="Picture 4" descr="indexbac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1219199"/>
            <a:ext cx="1752600" cy="1331433"/>
          </a:xfrm>
          <a:prstGeom prst="rect">
            <a:avLst/>
          </a:prstGeom>
        </p:spPr>
      </p:pic>
      <p:pic>
        <p:nvPicPr>
          <p:cNvPr id="6" name="Picture 5" descr="article-2104281-11D85286000005DC-378_634x44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0" y="2667000"/>
            <a:ext cx="1752600" cy="1295400"/>
          </a:xfrm>
          <a:prstGeom prst="rect">
            <a:avLst/>
          </a:prstGeom>
        </p:spPr>
      </p:pic>
      <p:pic>
        <p:nvPicPr>
          <p:cNvPr id="7" name="Picture 6" descr="hydra-3-lill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7800" y="4038600"/>
            <a:ext cx="18288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76600" y="1535668"/>
            <a:ext cx="1265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Bacteria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276600" y="2662535"/>
            <a:ext cx="877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Yeast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276600" y="4114800"/>
            <a:ext cx="1012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Hydra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524000" y="381000"/>
            <a:ext cx="3320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00FF"/>
                </a:solidFill>
              </a:rPr>
              <a:t>Model Organisms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352800" y="5638800"/>
            <a:ext cx="149707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 smtClean="0"/>
              <a:t>C. </a:t>
            </a:r>
            <a:r>
              <a:rPr lang="en-US" sz="2200" b="1" dirty="0" err="1" smtClean="0"/>
              <a:t>elegans</a:t>
            </a:r>
            <a:r>
              <a:rPr lang="en-US" sz="2200" b="1" dirty="0" smtClean="0"/>
              <a:t> </a:t>
            </a:r>
            <a:endParaRPr lang="en-US" sz="2200" b="1" dirty="0"/>
          </a:p>
        </p:txBody>
      </p:sp>
      <p:pic>
        <p:nvPicPr>
          <p:cNvPr id="14" name="Picture 13" descr="indexdroso.jpg"/>
          <p:cNvPicPr>
            <a:picLocks noChangeAspect="1"/>
          </p:cNvPicPr>
          <p:nvPr/>
        </p:nvPicPr>
        <p:blipFill>
          <a:blip r:embed="rId5" cstate="print"/>
          <a:srcRect r="6054"/>
          <a:stretch>
            <a:fillRect/>
          </a:stretch>
        </p:blipFill>
        <p:spPr>
          <a:xfrm>
            <a:off x="5181600" y="1143000"/>
            <a:ext cx="1860176" cy="13176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7162800" y="1447800"/>
            <a:ext cx="151791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 smtClean="0"/>
              <a:t>Drosophila</a:t>
            </a:r>
            <a:endParaRPr lang="en-US" sz="22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print"/>
          <a:srcRect r="30127"/>
          <a:stretch/>
        </p:blipFill>
        <p:spPr>
          <a:xfrm>
            <a:off x="5181600" y="4038600"/>
            <a:ext cx="1905000" cy="1371600"/>
          </a:xfrm>
          <a:prstGeom prst="rect">
            <a:avLst/>
          </a:prstGeom>
        </p:spPr>
      </p:pic>
      <p:pic>
        <p:nvPicPr>
          <p:cNvPr id="17" name="Picture 16" descr="zebra_fish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81600" y="2667000"/>
            <a:ext cx="1905000" cy="127254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162800" y="2895600"/>
            <a:ext cx="13251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 smtClean="0"/>
              <a:t>Zebrafish</a:t>
            </a:r>
            <a:endParaRPr lang="en-US" sz="2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086600" y="4343400"/>
            <a:ext cx="20374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Chick -Embryo</a:t>
            </a:r>
            <a:endParaRPr lang="en-US" sz="2200" b="1" dirty="0"/>
          </a:p>
        </p:txBody>
      </p:sp>
      <p:pic>
        <p:nvPicPr>
          <p:cNvPr id="20" name="Picture 19" descr="Caenorhabditis-elegans-mark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7800" y="5486399"/>
            <a:ext cx="1839684" cy="8758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71600" y="6477000"/>
            <a:ext cx="7772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/>
          <a:srcRect r="30127"/>
          <a:stretch/>
        </p:blipFill>
        <p:spPr>
          <a:xfrm>
            <a:off x="1600200" y="1118175"/>
            <a:ext cx="7086600" cy="381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47800" y="304800"/>
            <a:ext cx="28346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0000FF"/>
                </a:solidFill>
              </a:rPr>
              <a:t>Chick Embryo </a:t>
            </a:r>
            <a:endParaRPr lang="en-US" sz="3200" dirty="0">
              <a:solidFill>
                <a:srgbClr val="0000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47800" y="4963179"/>
            <a:ext cx="74676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200" b="1" dirty="0" smtClean="0"/>
              <a:t>The chick embryo provides an excellent model system for studying the development of higher vertebrates wherein growth accompanies morphogenesis.</a:t>
            </a:r>
            <a:endParaRPr lang="en-US" sz="2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610974" y="4482643"/>
            <a:ext cx="245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</a:rPr>
              <a:t>Courtesy-Google images</a:t>
            </a:r>
            <a:endParaRPr lang="en-GB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71600" y="6477000"/>
            <a:ext cx="7772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5" name="Picture 4" descr="cladis1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4600" y="990600"/>
            <a:ext cx="5109759" cy="5486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71600" y="228600"/>
            <a:ext cx="52625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0000FF"/>
                </a:solidFill>
              </a:rPr>
              <a:t>Chick Embryo Development </a:t>
            </a:r>
            <a:endParaRPr lang="en-US" sz="3200" dirty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86600" y="6488668"/>
            <a:ext cx="245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</a:rPr>
              <a:t>Courtesy-Google images</a:t>
            </a:r>
            <a:endParaRPr lang="en-GB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71600" y="6477000"/>
            <a:ext cx="7772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5" name="Picture 4" descr="Model-systems-and-techniques-1.jpg"/>
          <p:cNvPicPr>
            <a:picLocks noChangeAspect="1"/>
          </p:cNvPicPr>
          <p:nvPr/>
        </p:nvPicPr>
        <p:blipFill>
          <a:blip r:embed="rId2" cstate="print"/>
          <a:srcRect l="22564"/>
          <a:stretch>
            <a:fillRect/>
          </a:stretch>
        </p:blipFill>
        <p:spPr>
          <a:xfrm>
            <a:off x="1905000" y="1143000"/>
            <a:ext cx="6400800" cy="4038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47800" y="304800"/>
            <a:ext cx="55274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0000FF"/>
                </a:solidFill>
              </a:rPr>
              <a:t>Model systems and techniques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81200" y="5257800"/>
            <a:ext cx="3200400" cy="101566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000" b="1" dirty="0" smtClean="0"/>
              <a:t>4day -chicken embryo stained for muscle specific gene expression</a:t>
            </a:r>
            <a:endParaRPr lang="en-US" sz="2000" b="1" dirty="0"/>
          </a:p>
        </p:txBody>
      </p:sp>
      <p:sp>
        <p:nvSpPr>
          <p:cNvPr id="9" name="Rectangle 8"/>
          <p:cNvSpPr/>
          <p:nvPr/>
        </p:nvSpPr>
        <p:spPr>
          <a:xfrm>
            <a:off x="5257800" y="5257800"/>
            <a:ext cx="3505200" cy="101566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000" b="1" dirty="0" smtClean="0"/>
              <a:t>Muscle precursor cells emigrating from the </a:t>
            </a:r>
            <a:r>
              <a:rPr lang="en-US" sz="2000" b="1" dirty="0" err="1" smtClean="0"/>
              <a:t>somites</a:t>
            </a:r>
            <a:r>
              <a:rPr lang="en-US" sz="2000" b="1" dirty="0" smtClean="0"/>
              <a:t> into limb bud </a:t>
            </a:r>
            <a:r>
              <a:rPr lang="en-US" sz="2000" b="1" dirty="0" err="1" smtClean="0"/>
              <a:t>labelled</a:t>
            </a:r>
            <a:r>
              <a:rPr lang="en-US" sz="2000" b="1" dirty="0" smtClean="0"/>
              <a:t> by GFP.</a:t>
            </a:r>
            <a:endParaRPr lang="en-US" sz="2000" b="1" dirty="0"/>
          </a:p>
        </p:txBody>
      </p:sp>
      <p:sp>
        <p:nvSpPr>
          <p:cNvPr id="10" name="Rectangle 9"/>
          <p:cNvSpPr/>
          <p:nvPr/>
        </p:nvSpPr>
        <p:spPr>
          <a:xfrm>
            <a:off x="7162800" y="6488668"/>
            <a:ext cx="205216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 err="1" smtClean="0"/>
              <a:t>Scaal</a:t>
            </a:r>
            <a:r>
              <a:rPr lang="en-US" sz="2200" b="1" dirty="0" smtClean="0"/>
              <a:t> et al. 2004</a:t>
            </a:r>
            <a:endParaRPr lang="en-US" sz="2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71600" y="6477000"/>
            <a:ext cx="7772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7" name="Picture 6" descr="egg&amp;shel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7800" y="1295400"/>
            <a:ext cx="3657600" cy="29718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47800" y="457200"/>
            <a:ext cx="56639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0000FF"/>
                </a:solidFill>
              </a:rPr>
              <a:t>Demonstration: Chick Embryo </a:t>
            </a:r>
            <a:endParaRPr lang="en-US" sz="3200" dirty="0">
              <a:solidFill>
                <a:srgbClr val="0000FF"/>
              </a:solidFill>
            </a:endParaRPr>
          </a:p>
        </p:txBody>
      </p:sp>
      <p:pic>
        <p:nvPicPr>
          <p:cNvPr id="6" name="Picture 5" descr="egg_embryo_development_day_7_origina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57800" y="1295400"/>
            <a:ext cx="3759200" cy="2971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71600" y="6477000"/>
            <a:ext cx="7772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7" name="Rectangle 6"/>
          <p:cNvSpPr/>
          <p:nvPr/>
        </p:nvSpPr>
        <p:spPr>
          <a:xfrm>
            <a:off x="1371600" y="6477000"/>
            <a:ext cx="7772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8" name="Picture 7" descr="indexbac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1219199"/>
            <a:ext cx="1752600" cy="1331433"/>
          </a:xfrm>
          <a:prstGeom prst="rect">
            <a:avLst/>
          </a:prstGeom>
        </p:spPr>
      </p:pic>
      <p:pic>
        <p:nvPicPr>
          <p:cNvPr id="9" name="Picture 8" descr="article-2104281-11D85286000005DC-378_634x44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0" y="2667000"/>
            <a:ext cx="1752600" cy="1295400"/>
          </a:xfrm>
          <a:prstGeom prst="rect">
            <a:avLst/>
          </a:prstGeom>
        </p:spPr>
      </p:pic>
      <p:pic>
        <p:nvPicPr>
          <p:cNvPr id="10" name="Picture 9" descr="hydra-3-lill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7800" y="4038600"/>
            <a:ext cx="18288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76600" y="1535668"/>
            <a:ext cx="11769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Bacteria</a:t>
            </a:r>
            <a:endParaRPr lang="en-US" sz="2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276600" y="2662535"/>
            <a:ext cx="8200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Yeast</a:t>
            </a:r>
            <a:endParaRPr lang="en-US" sz="22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276600" y="4114800"/>
            <a:ext cx="9444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Hydra</a:t>
            </a:r>
            <a:endParaRPr lang="en-US" sz="2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524000" y="381000"/>
            <a:ext cx="3320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00FF"/>
                </a:solidFill>
              </a:rPr>
              <a:t>Model Organisms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352800" y="5638800"/>
            <a:ext cx="149707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 smtClean="0"/>
              <a:t>C. </a:t>
            </a:r>
            <a:r>
              <a:rPr lang="en-US" sz="2200" b="1" dirty="0" err="1" smtClean="0"/>
              <a:t>elegans</a:t>
            </a:r>
            <a:r>
              <a:rPr lang="en-US" sz="2200" b="1" dirty="0" smtClean="0"/>
              <a:t> </a:t>
            </a:r>
            <a:endParaRPr lang="en-US" sz="2200" b="1" dirty="0"/>
          </a:p>
        </p:txBody>
      </p:sp>
      <p:pic>
        <p:nvPicPr>
          <p:cNvPr id="17" name="Picture 16" descr="indexdroso.jpg"/>
          <p:cNvPicPr>
            <a:picLocks noChangeAspect="1"/>
          </p:cNvPicPr>
          <p:nvPr/>
        </p:nvPicPr>
        <p:blipFill>
          <a:blip r:embed="rId5" cstate="print"/>
          <a:srcRect r="6054"/>
          <a:stretch>
            <a:fillRect/>
          </a:stretch>
        </p:blipFill>
        <p:spPr>
          <a:xfrm>
            <a:off x="5257800" y="1143000"/>
            <a:ext cx="1752600" cy="12414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Rectangle 17"/>
          <p:cNvSpPr/>
          <p:nvPr/>
        </p:nvSpPr>
        <p:spPr>
          <a:xfrm>
            <a:off x="7239000" y="1447800"/>
            <a:ext cx="151791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 smtClean="0"/>
              <a:t>Drosophila</a:t>
            </a:r>
            <a:endParaRPr lang="en-US" sz="2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 cstate="print"/>
          <a:srcRect r="30127"/>
          <a:stretch/>
        </p:blipFill>
        <p:spPr>
          <a:xfrm>
            <a:off x="5257800" y="3886200"/>
            <a:ext cx="1905000" cy="1371600"/>
          </a:xfrm>
          <a:prstGeom prst="rect">
            <a:avLst/>
          </a:prstGeom>
        </p:spPr>
      </p:pic>
      <p:pic>
        <p:nvPicPr>
          <p:cNvPr id="20" name="Picture 19" descr="zebra_fish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57800" y="2514600"/>
            <a:ext cx="1825150" cy="12192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239000" y="2895600"/>
            <a:ext cx="13251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 smtClean="0"/>
              <a:t>Zebrafish</a:t>
            </a:r>
            <a:endParaRPr lang="en-US" sz="22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7162800" y="4343400"/>
            <a:ext cx="1942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Chick Embryo</a:t>
            </a:r>
            <a:endParaRPr lang="en-US" sz="2200" b="1" dirty="0"/>
          </a:p>
        </p:txBody>
      </p:sp>
      <p:pic>
        <p:nvPicPr>
          <p:cNvPr id="24" name="Picture 23" descr="Caenorhabditis-elegans-mark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7800" y="5486399"/>
            <a:ext cx="1839684" cy="875803"/>
          </a:xfrm>
          <a:prstGeom prst="rect">
            <a:avLst/>
          </a:prstGeom>
        </p:spPr>
      </p:pic>
      <p:pic>
        <p:nvPicPr>
          <p:cNvPr id="26" name="Picture 25" descr="house-mouse-mus-musculus-albino-mouseon-white-subsurface-captive-ATC81T.jpg"/>
          <p:cNvPicPr>
            <a:picLocks noChangeAspect="1"/>
          </p:cNvPicPr>
          <p:nvPr/>
        </p:nvPicPr>
        <p:blipFill>
          <a:blip r:embed="rId9" cstate="print"/>
          <a:srcRect t="11521" b="11060"/>
          <a:stretch>
            <a:fillRect/>
          </a:stretch>
        </p:blipFill>
        <p:spPr>
          <a:xfrm>
            <a:off x="5257800" y="5334000"/>
            <a:ext cx="1921811" cy="1066800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7315200" y="5634335"/>
            <a:ext cx="12192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200" b="1" dirty="0" smtClean="0"/>
              <a:t>Mouse</a:t>
            </a:r>
            <a:endParaRPr lang="en-US" sz="22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47800" y="1295401"/>
            <a:ext cx="7315200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q"/>
            </a:pPr>
            <a:r>
              <a:rPr lang="en-US" sz="2200" b="1" dirty="0">
                <a:latin typeface="+mj-lt"/>
              </a:rPr>
              <a:t>Closest mammalian model organism to humans</a:t>
            </a:r>
          </a:p>
          <a:p>
            <a:pPr algn="just">
              <a:buFont typeface="Wingdings" pitchFamily="2" charset="2"/>
              <a:buChar char="q"/>
            </a:pPr>
            <a:endParaRPr lang="en-US" sz="2200" b="1" dirty="0">
              <a:latin typeface="+mj-lt"/>
            </a:endParaRPr>
          </a:p>
          <a:p>
            <a:pPr algn="just">
              <a:buFont typeface="Wingdings" pitchFamily="2" charset="2"/>
              <a:buChar char="q"/>
            </a:pPr>
            <a:r>
              <a:rPr lang="en-US" sz="2200" b="1" dirty="0">
                <a:latin typeface="+mj-lt"/>
              </a:rPr>
              <a:t>Genes that code for proteins responsible for carrying out vital biological processes in both the human and the mouse share a high degree of similarity. </a:t>
            </a:r>
          </a:p>
          <a:p>
            <a:pPr algn="just">
              <a:buFont typeface="Wingdings" pitchFamily="2" charset="2"/>
              <a:buChar char="q"/>
            </a:pPr>
            <a:endParaRPr lang="en-US" sz="2200" b="1" dirty="0">
              <a:latin typeface="+mj-lt"/>
            </a:endParaRPr>
          </a:p>
          <a:p>
            <a:pPr algn="just">
              <a:buFont typeface="Wingdings" pitchFamily="2" charset="2"/>
              <a:buChar char="q"/>
            </a:pPr>
            <a:r>
              <a:rPr lang="en-US" sz="2200" b="1" dirty="0">
                <a:latin typeface="+mj-lt"/>
              </a:rPr>
              <a:t>Therefore, the mouse has already proven extremely useful in development, genetic, and immunology studies</a:t>
            </a:r>
          </a:p>
          <a:p>
            <a:pPr algn="just">
              <a:buFont typeface="Wingdings" pitchFamily="2" charset="2"/>
              <a:buChar char="q"/>
            </a:pPr>
            <a:endParaRPr lang="en-US" sz="2200" b="1" dirty="0">
              <a:latin typeface="+mj-lt"/>
            </a:endParaRPr>
          </a:p>
          <a:p>
            <a:pPr algn="just">
              <a:buFont typeface="Wingdings" pitchFamily="2" charset="2"/>
              <a:buChar char="q"/>
            </a:pPr>
            <a:r>
              <a:rPr lang="en-US" sz="2200" b="1" dirty="0" err="1">
                <a:latin typeface="+mj-lt"/>
              </a:rPr>
              <a:t>Transgenics</a:t>
            </a:r>
            <a:r>
              <a:rPr lang="en-US" sz="2200" b="1" dirty="0">
                <a:latin typeface="+mj-lt"/>
              </a:rPr>
              <a:t> and KO</a:t>
            </a:r>
            <a:r>
              <a:rPr lang="ja-JP" altLang="en-US" sz="2200" b="1">
                <a:latin typeface="+mj-lt"/>
              </a:rPr>
              <a:t>’</a:t>
            </a:r>
            <a:r>
              <a:rPr lang="en-US" altLang="ja-JP" sz="2200" b="1" dirty="0">
                <a:latin typeface="+mj-lt"/>
              </a:rPr>
              <a:t>s possible</a:t>
            </a:r>
          </a:p>
          <a:p>
            <a:pPr algn="just">
              <a:buFont typeface="Wingdings" pitchFamily="2" charset="2"/>
              <a:buChar char="q"/>
            </a:pPr>
            <a:endParaRPr lang="en-US" sz="2200" b="1" dirty="0">
              <a:latin typeface="+mj-lt"/>
            </a:endParaRPr>
          </a:p>
          <a:p>
            <a:pPr algn="just">
              <a:buFont typeface="Wingdings" pitchFamily="2" charset="2"/>
              <a:buChar char="q"/>
            </a:pPr>
            <a:r>
              <a:rPr lang="en-US" sz="2200" b="1" dirty="0">
                <a:latin typeface="+mj-lt"/>
              </a:rPr>
              <a:t>A great system for studying and understanding human disease, as well as a mechanism for investigating new treatment strategies in ways that cannot be done in humans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524000" y="467380"/>
            <a:ext cx="50292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800" b="1" i="1" dirty="0" err="1">
                <a:solidFill>
                  <a:srgbClr val="0000FF"/>
                </a:solidFill>
              </a:rPr>
              <a:t>Mus</a:t>
            </a:r>
            <a:r>
              <a:rPr lang="en-US" sz="2800" b="1" i="1" dirty="0">
                <a:solidFill>
                  <a:srgbClr val="0000FF"/>
                </a:solidFill>
              </a:rPr>
              <a:t> </a:t>
            </a:r>
            <a:r>
              <a:rPr lang="en-US" sz="2800" b="1" i="1" dirty="0" err="1" smtClean="0">
                <a:solidFill>
                  <a:srgbClr val="0000FF"/>
                </a:solidFill>
              </a:rPr>
              <a:t>musculus</a:t>
            </a:r>
            <a:r>
              <a:rPr lang="en-US" sz="2800" b="1" i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smtClean="0">
                <a:solidFill>
                  <a:srgbClr val="0000FF"/>
                </a:solidFill>
              </a:rPr>
              <a:t>(</a:t>
            </a:r>
            <a:r>
              <a:rPr lang="en-US" sz="2800" b="1" dirty="0">
                <a:solidFill>
                  <a:srgbClr val="0000FF"/>
                </a:solidFill>
              </a:rPr>
              <a:t>mouse)</a:t>
            </a:r>
            <a:endParaRPr lang="en-US" sz="2800" b="1" i="1" dirty="0">
              <a:solidFill>
                <a:srgbClr val="0000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71600" y="6477000"/>
            <a:ext cx="7772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rabidopsi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0200" y="2133600"/>
            <a:ext cx="3437628" cy="2743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05400" y="2133600"/>
            <a:ext cx="29718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i="1" dirty="0" smtClean="0"/>
              <a:t>Arabidopsis thaliana</a:t>
            </a:r>
          </a:p>
          <a:p>
            <a:r>
              <a:rPr lang="en-US" sz="2200" b="1" dirty="0" smtClean="0"/>
              <a:t>(</a:t>
            </a:r>
            <a:r>
              <a:rPr lang="en-US" sz="2200" b="1" dirty="0" err="1" smtClean="0"/>
              <a:t>thale</a:t>
            </a:r>
            <a:r>
              <a:rPr lang="en-US" sz="2200" b="1" dirty="0" smtClean="0"/>
              <a:t> cress)</a:t>
            </a:r>
            <a:endParaRPr lang="en-US" sz="2200" b="1" dirty="0"/>
          </a:p>
        </p:txBody>
      </p:sp>
      <p:sp>
        <p:nvSpPr>
          <p:cNvPr id="6" name="Rectangle 5"/>
          <p:cNvSpPr/>
          <p:nvPr/>
        </p:nvSpPr>
        <p:spPr>
          <a:xfrm>
            <a:off x="1371600" y="6477000"/>
            <a:ext cx="7772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1524000" y="381000"/>
            <a:ext cx="3320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00FF"/>
                </a:solidFill>
              </a:rPr>
              <a:t>Model Organisms</a:t>
            </a:r>
            <a:endParaRPr lang="en-US" sz="32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71600" y="7620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i="1" dirty="0" smtClean="0">
                <a:solidFill>
                  <a:srgbClr val="0000FF"/>
                </a:solidFill>
              </a:rPr>
              <a:t>Arabidopsis thaliana</a:t>
            </a:r>
          </a:p>
          <a:p>
            <a:r>
              <a:rPr lang="en-US" sz="2800" b="1" dirty="0" smtClean="0">
                <a:solidFill>
                  <a:srgbClr val="0000FF"/>
                </a:solidFill>
              </a:rPr>
              <a:t>(</a:t>
            </a:r>
            <a:r>
              <a:rPr lang="en-US" sz="2800" b="1" dirty="0" err="1" smtClean="0">
                <a:solidFill>
                  <a:srgbClr val="0000FF"/>
                </a:solidFill>
              </a:rPr>
              <a:t>thale</a:t>
            </a:r>
            <a:r>
              <a:rPr lang="en-US" sz="2800" b="1" dirty="0" smtClean="0">
                <a:solidFill>
                  <a:srgbClr val="0000FF"/>
                </a:solidFill>
              </a:rPr>
              <a:t> cress)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71600" y="6477000"/>
            <a:ext cx="7772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371600" y="1219200"/>
            <a:ext cx="5715000" cy="449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q"/>
            </a:pPr>
            <a:r>
              <a:rPr lang="en-US" sz="2200" b="1" dirty="0"/>
              <a:t>Small flowering plant </a:t>
            </a:r>
          </a:p>
          <a:p>
            <a:pPr algn="just">
              <a:buFont typeface="Wingdings" pitchFamily="2" charset="2"/>
              <a:buChar char="q"/>
            </a:pPr>
            <a:endParaRPr lang="en-US" sz="2200" b="1" dirty="0"/>
          </a:p>
          <a:p>
            <a:pPr algn="just">
              <a:buFont typeface="Wingdings" pitchFamily="2" charset="2"/>
              <a:buChar char="q"/>
            </a:pPr>
            <a:r>
              <a:rPr lang="en-US" sz="2200" b="1" dirty="0"/>
              <a:t>Has a small genome relative to other plants and is easily grown under laboratory conditions</a:t>
            </a:r>
          </a:p>
          <a:p>
            <a:pPr algn="just">
              <a:buFont typeface="Wingdings" pitchFamily="2" charset="2"/>
              <a:buChar char="q"/>
            </a:pPr>
            <a:endParaRPr lang="en-US" sz="2200" b="1" dirty="0"/>
          </a:p>
          <a:p>
            <a:pPr algn="just">
              <a:buFont typeface="Wingdings" pitchFamily="2" charset="2"/>
              <a:buChar char="q"/>
            </a:pPr>
            <a:r>
              <a:rPr lang="en-US" sz="2200" b="1" dirty="0"/>
              <a:t>Amenable to some genetics particularly generation of </a:t>
            </a:r>
            <a:r>
              <a:rPr lang="en-US" sz="2200" b="1" dirty="0" err="1"/>
              <a:t>transgenics</a:t>
            </a:r>
            <a:endParaRPr lang="en-US" sz="2200" b="1" dirty="0"/>
          </a:p>
          <a:p>
            <a:pPr algn="just"/>
            <a:endParaRPr lang="en-US" sz="2200" b="1" dirty="0"/>
          </a:p>
          <a:p>
            <a:pPr algn="just">
              <a:buFont typeface="Wingdings" pitchFamily="2" charset="2"/>
              <a:buChar char="q"/>
            </a:pPr>
            <a:r>
              <a:rPr lang="en-US" sz="2200" b="1" dirty="0"/>
              <a:t>Allows insight into numerous features of plant biology, including those of significant value to agriculture, energy, environment, and human health</a:t>
            </a:r>
          </a:p>
        </p:txBody>
      </p:sp>
      <p:pic>
        <p:nvPicPr>
          <p:cNvPr id="7" name="Picture 6" descr="Arabidopsis_plant_toxic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86600" y="1352550"/>
            <a:ext cx="1981200" cy="4286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71600" y="6477000"/>
            <a:ext cx="7772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75230" y="1084944"/>
            <a:ext cx="762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/>
              <a:t>Common ancestry of all organisms resulting conservation of major aspects of biology.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71600" y="434853"/>
            <a:ext cx="726718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00FF"/>
                </a:solidFill>
              </a:rPr>
              <a:t>What makes Model Organisms possible?</a:t>
            </a:r>
          </a:p>
        </p:txBody>
      </p:sp>
      <p:sp>
        <p:nvSpPr>
          <p:cNvPr id="8" name="Rectangle 7"/>
          <p:cNvSpPr/>
          <p:nvPr/>
        </p:nvSpPr>
        <p:spPr>
          <a:xfrm>
            <a:off x="1371600" y="6059661"/>
            <a:ext cx="7772400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n-US" sz="2400" b="1" i="1" dirty="0" smtClean="0"/>
              <a:t>The basic operating principles are nearly the same in all living things. </a:t>
            </a:r>
          </a:p>
        </p:txBody>
      </p:sp>
      <p:pic>
        <p:nvPicPr>
          <p:cNvPr id="10" name="Picture 9" descr="f-d 3332e782ee91511eaec71448abbe69e974b4ecdc9dac6cffdd0b6d51+IMAGE+IMAGE.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3600" y="1979295"/>
            <a:ext cx="5410200" cy="4192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71600" y="1143000"/>
            <a:ext cx="73914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dirty="0" smtClean="0">
                <a:solidFill>
                  <a:srgbClr val="C00000"/>
                </a:solidFill>
              </a:rPr>
              <a:t>In any biological study, </a:t>
            </a:r>
            <a:r>
              <a:rPr lang="en-US" sz="2800" b="1" dirty="0" smtClean="0">
                <a:solidFill>
                  <a:srgbClr val="339966"/>
                </a:solidFill>
              </a:rPr>
              <a:t>the choice of organism is critical </a:t>
            </a:r>
            <a:r>
              <a:rPr lang="en-US" sz="2800" b="1" dirty="0" smtClean="0">
                <a:solidFill>
                  <a:srgbClr val="C00000"/>
                </a:solidFill>
              </a:rPr>
              <a:t>– which organism we study will be determined primarily by the questions we want to answer. 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71600" y="6477000"/>
            <a:ext cx="7772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5" name="TextBox 4"/>
          <p:cNvSpPr txBox="1"/>
          <p:nvPr/>
        </p:nvSpPr>
        <p:spPr>
          <a:xfrm>
            <a:off x="1371600" y="457200"/>
            <a:ext cx="3385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</a:rPr>
              <a:t>Take Home Message</a:t>
            </a:r>
            <a:endParaRPr lang="en-US" sz="2800" b="1" dirty="0">
              <a:solidFill>
                <a:srgbClr val="0000FF"/>
              </a:solidFill>
            </a:endParaRPr>
          </a:p>
        </p:txBody>
      </p:sp>
      <p:pic>
        <p:nvPicPr>
          <p:cNvPr id="7" name="Picture 6" descr="imag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22334" y="2717802"/>
            <a:ext cx="3945466" cy="36575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ChangeArrowheads="1"/>
          </p:cNvSpPr>
          <p:nvPr/>
        </p:nvSpPr>
        <p:spPr bwMode="auto">
          <a:xfrm>
            <a:off x="1374804" y="467380"/>
            <a:ext cx="61689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FF"/>
                </a:solidFill>
              </a:rPr>
              <a:t>Relative strengths of Model Organisms</a:t>
            </a:r>
          </a:p>
        </p:txBody>
      </p:sp>
      <p:sp>
        <p:nvSpPr>
          <p:cNvPr id="49154" name="Rectangle 3"/>
          <p:cNvSpPr>
            <a:spLocks noChangeArrowheads="1"/>
          </p:cNvSpPr>
          <p:nvPr/>
        </p:nvSpPr>
        <p:spPr bwMode="auto">
          <a:xfrm>
            <a:off x="1322388" y="1077913"/>
            <a:ext cx="87360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Organism	            Advantages	                        Limitations</a:t>
            </a:r>
          </a:p>
        </p:txBody>
      </p:sp>
      <p:sp>
        <p:nvSpPr>
          <p:cNvPr id="49155" name="Rectangle 4"/>
          <p:cNvSpPr>
            <a:spLocks noChangeArrowheads="1"/>
          </p:cNvSpPr>
          <p:nvPr/>
        </p:nvSpPr>
        <p:spPr bwMode="auto">
          <a:xfrm>
            <a:off x="2895600" y="1524000"/>
            <a:ext cx="62484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Excellent genetics 		       Unicellular</a:t>
            </a:r>
          </a:p>
          <a:p>
            <a:r>
              <a:rPr lang="en-US" sz="2000" dirty="0"/>
              <a:t>Powerful second site screening	       No distinct tissues</a:t>
            </a:r>
          </a:p>
          <a:p>
            <a:r>
              <a:rPr lang="en-US" sz="2000" dirty="0"/>
              <a:t>Powerful molecular techniques</a:t>
            </a:r>
          </a:p>
          <a:p>
            <a:r>
              <a:rPr lang="en-US" sz="2000" dirty="0" smtClean="0"/>
              <a:t>Possess </a:t>
            </a:r>
            <a:r>
              <a:rPr lang="en-US" sz="2000" dirty="0"/>
              <a:t>all basic eukaryotic cell organelles</a:t>
            </a:r>
          </a:p>
          <a:p>
            <a:r>
              <a:rPr lang="en-US" sz="2000" dirty="0"/>
              <a:t>Cell cycle control similar to animals</a:t>
            </a:r>
          </a:p>
        </p:txBody>
      </p:sp>
      <p:sp>
        <p:nvSpPr>
          <p:cNvPr id="49156" name="Rectangle 5"/>
          <p:cNvSpPr>
            <a:spLocks noChangeArrowheads="1"/>
          </p:cNvSpPr>
          <p:nvPr/>
        </p:nvSpPr>
        <p:spPr bwMode="auto">
          <a:xfrm>
            <a:off x="1371600" y="2286000"/>
            <a:ext cx="963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Yeast</a:t>
            </a:r>
          </a:p>
        </p:txBody>
      </p:sp>
      <p:sp>
        <p:nvSpPr>
          <p:cNvPr id="8" name="Rectangle 7"/>
          <p:cNvSpPr/>
          <p:nvPr/>
        </p:nvSpPr>
        <p:spPr>
          <a:xfrm>
            <a:off x="1371600" y="6477000"/>
            <a:ext cx="7772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2895600" y="3413125"/>
            <a:ext cx="731520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000" dirty="0"/>
              <a:t>Excellent genetics                          </a:t>
            </a:r>
            <a:r>
              <a:rPr lang="en-US" sz="2000" dirty="0" smtClean="0"/>
              <a:t> Limited </a:t>
            </a:r>
            <a:r>
              <a:rPr lang="en-US" sz="2000" dirty="0"/>
              <a:t>external morphology</a:t>
            </a:r>
          </a:p>
          <a:p>
            <a:r>
              <a:rPr lang="en-US" sz="2000" dirty="0"/>
              <a:t>Hermaphrodites/self-fertilization </a:t>
            </a:r>
            <a:r>
              <a:rPr lang="en-US" sz="2000" dirty="0" smtClean="0"/>
              <a:t> Less </a:t>
            </a:r>
            <a:r>
              <a:rPr lang="en-US" sz="2000" dirty="0"/>
              <a:t>similar to human</a:t>
            </a:r>
          </a:p>
          <a:p>
            <a:r>
              <a:rPr lang="en-US" sz="2000" dirty="0"/>
              <a:t>Fast generation times	</a:t>
            </a:r>
            <a:r>
              <a:rPr lang="en-US" sz="2000" dirty="0" smtClean="0"/>
              <a:t>            </a:t>
            </a:r>
          </a:p>
          <a:p>
            <a:r>
              <a:rPr lang="en-US" sz="2000" dirty="0" smtClean="0"/>
              <a:t>Powerful </a:t>
            </a:r>
            <a:r>
              <a:rPr lang="en-US" sz="2000" dirty="0"/>
              <a:t>molecular </a:t>
            </a:r>
            <a:r>
              <a:rPr lang="en-US" sz="2000" dirty="0" smtClean="0"/>
              <a:t>techniques (cloning, </a:t>
            </a:r>
            <a:r>
              <a:rPr lang="en-US" sz="2000" dirty="0" err="1" smtClean="0"/>
              <a:t>RNAi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Genome </a:t>
            </a:r>
            <a:r>
              <a:rPr lang="en-US" sz="2000" dirty="0"/>
              <a:t>sequence complete</a:t>
            </a:r>
          </a:p>
          <a:p>
            <a:r>
              <a:rPr lang="en-US" sz="2000" dirty="0"/>
              <a:t>Few cells: 959 </a:t>
            </a:r>
            <a:r>
              <a:rPr lang="en-US" sz="2000" dirty="0" smtClean="0"/>
              <a:t>cells and lineages known</a:t>
            </a:r>
            <a:endParaRPr lang="en-US" sz="2000" dirty="0"/>
          </a:p>
          <a:p>
            <a:r>
              <a:rPr lang="en-US" sz="2000" dirty="0"/>
              <a:t>Morphology fully </a:t>
            </a:r>
            <a:r>
              <a:rPr lang="en-US" sz="2000" dirty="0" smtClean="0"/>
              <a:t>characterized</a:t>
            </a:r>
            <a:endParaRPr lang="en-US" sz="2000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1371600" y="4191000"/>
            <a:ext cx="996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Worm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3"/>
          <p:cNvSpPr>
            <a:spLocks noChangeArrowheads="1"/>
          </p:cNvSpPr>
          <p:nvPr/>
        </p:nvSpPr>
        <p:spPr bwMode="auto">
          <a:xfrm>
            <a:off x="1320800" y="1077913"/>
            <a:ext cx="8736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000" b="1"/>
              <a:t>Organism	            Advantages	                        Limitations</a:t>
            </a:r>
          </a:p>
        </p:txBody>
      </p:sp>
      <p:sp>
        <p:nvSpPr>
          <p:cNvPr id="51203" name="Rectangle 4"/>
          <p:cNvSpPr>
            <a:spLocks noChangeArrowheads="1"/>
          </p:cNvSpPr>
          <p:nvPr/>
        </p:nvSpPr>
        <p:spPr bwMode="auto">
          <a:xfrm>
            <a:off x="1524000" y="3200400"/>
            <a:ext cx="590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Fly</a:t>
            </a:r>
          </a:p>
        </p:txBody>
      </p:sp>
      <p:sp>
        <p:nvSpPr>
          <p:cNvPr id="51204" name="Rectangle 5"/>
          <p:cNvSpPr>
            <a:spLocks noChangeArrowheads="1"/>
          </p:cNvSpPr>
          <p:nvPr/>
        </p:nvSpPr>
        <p:spPr bwMode="auto">
          <a:xfrm>
            <a:off x="2590800" y="1647825"/>
            <a:ext cx="769620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000" dirty="0"/>
              <a:t>Excellent genetics                   Embryological manipulations difficult</a:t>
            </a:r>
          </a:p>
          <a:p>
            <a:r>
              <a:rPr lang="en-US" sz="2000" dirty="0"/>
              <a:t>Genome sequenced              Targeted gene disruption still difficult, </a:t>
            </a:r>
          </a:p>
          <a:p>
            <a:r>
              <a:rPr lang="en-US" sz="2000" dirty="0"/>
              <a:t>                                               although possible</a:t>
            </a:r>
          </a:p>
          <a:p>
            <a:r>
              <a:rPr lang="en-US" sz="2000" dirty="0" err="1"/>
              <a:t>RNAi</a:t>
            </a:r>
            <a:r>
              <a:rPr lang="en-US" sz="2000" dirty="0"/>
              <a:t> effective</a:t>
            </a:r>
          </a:p>
          <a:p>
            <a:r>
              <a:rPr lang="en-US" sz="2000" dirty="0"/>
              <a:t>Fast generation time</a:t>
            </a:r>
          </a:p>
          <a:p>
            <a:r>
              <a:rPr lang="en-US" sz="2000" dirty="0"/>
              <a:t>Second site suppressor/enhancer screens</a:t>
            </a:r>
          </a:p>
          <a:p>
            <a:r>
              <a:rPr lang="en-US" sz="2000" dirty="0"/>
              <a:t>Powerful molecular techniques</a:t>
            </a:r>
          </a:p>
          <a:p>
            <a:r>
              <a:rPr lang="en-US" sz="2000" dirty="0"/>
              <a:t>Genes can be easily cloned</a:t>
            </a:r>
          </a:p>
          <a:p>
            <a:r>
              <a:rPr lang="en-US" sz="2000" dirty="0"/>
              <a:t>Transgenic animals easily generated</a:t>
            </a:r>
          </a:p>
          <a:p>
            <a:r>
              <a:rPr lang="en-US" sz="2000" dirty="0"/>
              <a:t>Targeted </a:t>
            </a:r>
            <a:r>
              <a:rPr lang="en-US" sz="2000" dirty="0" err="1"/>
              <a:t>misexpression</a:t>
            </a:r>
            <a:r>
              <a:rPr lang="en-US" sz="2000" dirty="0"/>
              <a:t> of genes in space and time</a:t>
            </a:r>
          </a:p>
          <a:p>
            <a:r>
              <a:rPr lang="en-US" sz="2000" dirty="0"/>
              <a:t>Mosaic analysis: determine where gene acts</a:t>
            </a:r>
          </a:p>
          <a:p>
            <a:r>
              <a:rPr lang="en-US" sz="2000" dirty="0"/>
              <a:t>Laser ablation of single cells possible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374804" y="467380"/>
            <a:ext cx="61689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FF"/>
                </a:solidFill>
              </a:rPr>
              <a:t>Relative strengths of Model Organisms</a:t>
            </a:r>
          </a:p>
        </p:txBody>
      </p:sp>
      <p:sp>
        <p:nvSpPr>
          <p:cNvPr id="7" name="Rectangle 6"/>
          <p:cNvSpPr/>
          <p:nvPr/>
        </p:nvSpPr>
        <p:spPr>
          <a:xfrm>
            <a:off x="1371600" y="6477000"/>
            <a:ext cx="7772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ChangeArrowheads="1"/>
          </p:cNvSpPr>
          <p:nvPr/>
        </p:nvSpPr>
        <p:spPr bwMode="auto">
          <a:xfrm>
            <a:off x="177800" y="1077913"/>
            <a:ext cx="8736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000" b="1"/>
              <a:t>Organism	            Advantages	                        Limitations</a:t>
            </a:r>
          </a:p>
        </p:txBody>
      </p:sp>
      <p:sp>
        <p:nvSpPr>
          <p:cNvPr id="52227" name="Rectangle 4"/>
          <p:cNvSpPr>
            <a:spLocks noChangeArrowheads="1"/>
          </p:cNvSpPr>
          <p:nvPr/>
        </p:nvSpPr>
        <p:spPr bwMode="auto">
          <a:xfrm>
            <a:off x="1295400" y="2362200"/>
            <a:ext cx="9810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Zebra</a:t>
            </a:r>
          </a:p>
          <a:p>
            <a:r>
              <a:rPr lang="en-US" dirty="0"/>
              <a:t>fish</a:t>
            </a:r>
          </a:p>
        </p:txBody>
      </p:sp>
      <p:sp>
        <p:nvSpPr>
          <p:cNvPr id="52228" name="Rectangle 5"/>
          <p:cNvSpPr>
            <a:spLocks noChangeArrowheads="1"/>
          </p:cNvSpPr>
          <p:nvPr/>
        </p:nvSpPr>
        <p:spPr bwMode="auto">
          <a:xfrm>
            <a:off x="2209800" y="1600200"/>
            <a:ext cx="7391400" cy="253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000" dirty="0"/>
              <a:t>Simplest vertebrate 		     Not yet trivial to clone genes</a:t>
            </a:r>
          </a:p>
          <a:p>
            <a:r>
              <a:rPr lang="en-US" sz="2000" dirty="0"/>
              <a:t>Good genetics                                  </a:t>
            </a:r>
            <a:r>
              <a:rPr lang="en-US" sz="2000" dirty="0" err="1"/>
              <a:t>Transgenics</a:t>
            </a:r>
            <a:r>
              <a:rPr lang="en-US" sz="2000" dirty="0"/>
              <a:t> not trivial</a:t>
            </a:r>
          </a:p>
          <a:p>
            <a:r>
              <a:rPr lang="en-US" sz="2000" dirty="0"/>
              <a:t>Transparent embryos                       No targeted gene disruption</a:t>
            </a:r>
          </a:p>
          <a:p>
            <a:r>
              <a:rPr lang="en-US" sz="2000" dirty="0"/>
              <a:t>Embryo manipulations possible</a:t>
            </a:r>
          </a:p>
          <a:p>
            <a:r>
              <a:rPr lang="en-US" sz="2000" dirty="0"/>
              <a:t>Organ systems similar to other </a:t>
            </a:r>
          </a:p>
          <a:p>
            <a:r>
              <a:rPr lang="en-US" sz="2000" dirty="0"/>
              <a:t>vertebrates (e.g., eyes, heart, blood,</a:t>
            </a:r>
          </a:p>
          <a:p>
            <a:r>
              <a:rPr lang="en-US" sz="2000" dirty="0"/>
              <a:t>gastrointestinal tract)</a:t>
            </a:r>
          </a:p>
          <a:p>
            <a:r>
              <a:rPr lang="en-US" sz="2000" dirty="0"/>
              <a:t>Rapid vertebrate development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374804" y="467380"/>
            <a:ext cx="61689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FF"/>
                </a:solidFill>
              </a:rPr>
              <a:t>Relative strengths of Model Organisms</a:t>
            </a:r>
          </a:p>
        </p:txBody>
      </p:sp>
      <p:sp>
        <p:nvSpPr>
          <p:cNvPr id="7" name="Rectangle 6"/>
          <p:cNvSpPr/>
          <p:nvPr/>
        </p:nvSpPr>
        <p:spPr>
          <a:xfrm>
            <a:off x="1371600" y="6477000"/>
            <a:ext cx="7772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ChangeArrowheads="1"/>
          </p:cNvSpPr>
          <p:nvPr/>
        </p:nvSpPr>
        <p:spPr bwMode="auto">
          <a:xfrm>
            <a:off x="177800" y="1077913"/>
            <a:ext cx="8736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000" b="1"/>
              <a:t>Organism	            Advantages	                        Limitations</a:t>
            </a:r>
          </a:p>
        </p:txBody>
      </p:sp>
      <p:sp>
        <p:nvSpPr>
          <p:cNvPr id="53251" name="Rectangle 4"/>
          <p:cNvSpPr>
            <a:spLocks noChangeArrowheads="1"/>
          </p:cNvSpPr>
          <p:nvPr/>
        </p:nvSpPr>
        <p:spPr bwMode="auto">
          <a:xfrm>
            <a:off x="1271587" y="2590800"/>
            <a:ext cx="162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err="1"/>
              <a:t>Arabidopis</a:t>
            </a:r>
            <a:endParaRPr lang="en-US" dirty="0"/>
          </a:p>
        </p:txBody>
      </p:sp>
      <p:sp>
        <p:nvSpPr>
          <p:cNvPr id="53252" name="Rectangle 5"/>
          <p:cNvSpPr>
            <a:spLocks noChangeArrowheads="1"/>
          </p:cNvSpPr>
          <p:nvPr/>
        </p:nvSpPr>
        <p:spPr bwMode="auto">
          <a:xfrm>
            <a:off x="3135312" y="2057400"/>
            <a:ext cx="3192463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Universal model plant</a:t>
            </a:r>
          </a:p>
          <a:p>
            <a:r>
              <a:rPr lang="en-US" sz="2000"/>
              <a:t>Small size</a:t>
            </a:r>
          </a:p>
          <a:p>
            <a:r>
              <a:rPr lang="en-US" sz="2000"/>
              <a:t>Relatively short life cycle</a:t>
            </a:r>
          </a:p>
          <a:p>
            <a:r>
              <a:rPr lang="en-US" sz="2000"/>
              <a:t>Small, sequenced genome</a:t>
            </a:r>
          </a:p>
          <a:p>
            <a:r>
              <a:rPr lang="en-US" sz="2000"/>
              <a:t>Transformed easily</a:t>
            </a:r>
          </a:p>
          <a:p>
            <a:r>
              <a:rPr lang="en-US" sz="2000"/>
              <a:t>Transgenics</a:t>
            </a:r>
          </a:p>
        </p:txBody>
      </p:sp>
      <p:sp>
        <p:nvSpPr>
          <p:cNvPr id="53253" name="Rectangle 6"/>
          <p:cNvSpPr>
            <a:spLocks noChangeArrowheads="1"/>
          </p:cNvSpPr>
          <p:nvPr/>
        </p:nvSpPr>
        <p:spPr bwMode="auto">
          <a:xfrm>
            <a:off x="6488112" y="2041525"/>
            <a:ext cx="341788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Embryological manipulations</a:t>
            </a:r>
          </a:p>
          <a:p>
            <a:r>
              <a:rPr lang="en-US" sz="2000"/>
              <a:t>non trivial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374804" y="467380"/>
            <a:ext cx="61689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FF"/>
                </a:solidFill>
              </a:rPr>
              <a:t>Relative strengths of Model Organisms</a:t>
            </a:r>
          </a:p>
        </p:txBody>
      </p:sp>
      <p:sp>
        <p:nvSpPr>
          <p:cNvPr id="8" name="Rectangle 7"/>
          <p:cNvSpPr/>
          <p:nvPr/>
        </p:nvSpPr>
        <p:spPr>
          <a:xfrm>
            <a:off x="1371600" y="6477000"/>
            <a:ext cx="7772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ChangeArrowheads="1"/>
          </p:cNvSpPr>
          <p:nvPr/>
        </p:nvSpPr>
        <p:spPr bwMode="auto">
          <a:xfrm>
            <a:off x="177800" y="1077913"/>
            <a:ext cx="8736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000" b="1"/>
              <a:t>Organism	            Advantages	                        Limitations</a:t>
            </a:r>
          </a:p>
        </p:txBody>
      </p:sp>
      <p:sp>
        <p:nvSpPr>
          <p:cNvPr id="55299" name="Rectangle 4"/>
          <p:cNvSpPr>
            <a:spLocks noChangeArrowheads="1"/>
          </p:cNvSpPr>
          <p:nvPr/>
        </p:nvSpPr>
        <p:spPr bwMode="auto">
          <a:xfrm>
            <a:off x="1295400" y="1905000"/>
            <a:ext cx="946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Chick</a:t>
            </a:r>
          </a:p>
        </p:txBody>
      </p:sp>
      <p:sp>
        <p:nvSpPr>
          <p:cNvPr id="55300" name="Rectangle 5"/>
          <p:cNvSpPr>
            <a:spLocks noChangeArrowheads="1"/>
          </p:cNvSpPr>
          <p:nvPr/>
        </p:nvSpPr>
        <p:spPr bwMode="auto">
          <a:xfrm>
            <a:off x="2286000" y="1524000"/>
            <a:ext cx="7346950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000"/>
              <a:t>Availability, low cost 		              Limited genetics</a:t>
            </a:r>
          </a:p>
          <a:p>
            <a:r>
              <a:rPr lang="en-US" sz="2000"/>
              <a:t>Accessibility, outside of mother                 Genome sequenced</a:t>
            </a:r>
          </a:p>
          <a:p>
            <a:r>
              <a:rPr lang="en-US" sz="2000"/>
              <a:t>Great for embryological manipulation; </a:t>
            </a:r>
          </a:p>
          <a:p>
            <a:r>
              <a:rPr lang="en-US" sz="2000"/>
              <a:t>transplants of tissue</a:t>
            </a:r>
          </a:p>
          <a:p>
            <a:r>
              <a:rPr lang="en-US" sz="2000"/>
              <a:t>Easily transfected by avian retroviruses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374804" y="467380"/>
            <a:ext cx="61689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FF"/>
                </a:solidFill>
              </a:rPr>
              <a:t>Relative strengths of Model Organisms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71600" y="6477000"/>
            <a:ext cx="7772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ChangeArrowheads="1"/>
          </p:cNvSpPr>
          <p:nvPr/>
        </p:nvSpPr>
        <p:spPr bwMode="auto">
          <a:xfrm>
            <a:off x="1371600" y="1066800"/>
            <a:ext cx="8736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000" b="1"/>
              <a:t>Organism	            Advantages	                        Limitations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374804" y="467380"/>
            <a:ext cx="61689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FF"/>
                </a:solidFill>
              </a:rPr>
              <a:t>Relative strengths of Model Organisms</a:t>
            </a:r>
          </a:p>
        </p:txBody>
      </p:sp>
      <p:sp>
        <p:nvSpPr>
          <p:cNvPr id="7" name="Rectangle 6"/>
          <p:cNvSpPr/>
          <p:nvPr/>
        </p:nvSpPr>
        <p:spPr>
          <a:xfrm>
            <a:off x="1371600" y="6477000"/>
            <a:ext cx="7772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295400" y="2971800"/>
            <a:ext cx="1098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Mouse</a:t>
            </a: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2362200" y="1524000"/>
            <a:ext cx="8534400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Mammals		</a:t>
            </a:r>
            <a:r>
              <a:rPr lang="en-US" sz="2000" dirty="0" smtClean="0"/>
              <a:t>           Classic </a:t>
            </a:r>
            <a:r>
              <a:rPr lang="ja-JP" altLang="en-US" sz="2000"/>
              <a:t>“</a:t>
            </a:r>
            <a:r>
              <a:rPr lang="en-US" altLang="ja-JP" sz="2000" dirty="0"/>
              <a:t>forward</a:t>
            </a:r>
            <a:r>
              <a:rPr lang="ja-JP" altLang="en-US" sz="2000"/>
              <a:t>”</a:t>
            </a:r>
            <a:r>
              <a:rPr lang="en-US" altLang="ja-JP" sz="2000" dirty="0"/>
              <a:t> </a:t>
            </a:r>
            <a:r>
              <a:rPr lang="en-US" altLang="ja-JP" sz="2000" dirty="0" smtClean="0"/>
              <a:t>genetics difficult</a:t>
            </a:r>
            <a:endParaRPr lang="en-US" altLang="ja-JP" sz="2000" dirty="0"/>
          </a:p>
          <a:p>
            <a:r>
              <a:rPr lang="en-US" sz="2000" dirty="0"/>
              <a:t>Organs homologous to </a:t>
            </a:r>
            <a:r>
              <a:rPr lang="en-US" sz="2000" dirty="0" smtClean="0"/>
              <a:t>human      Early-acting mutant phenotypes </a:t>
            </a:r>
          </a:p>
          <a:p>
            <a:r>
              <a:rPr lang="en-US" sz="2000" dirty="0" smtClean="0"/>
              <a:t>                                                      difficult to study Reverse genetics: targeted KOs    Embryonic manipulations </a:t>
            </a:r>
          </a:p>
          <a:p>
            <a:r>
              <a:rPr lang="en-US" sz="2000" dirty="0" smtClean="0"/>
              <a:t>                                                       </a:t>
            </a:r>
            <a:r>
              <a:rPr lang="en-US" sz="2000" dirty="0"/>
              <a:t>difficult (inside mother)</a:t>
            </a:r>
          </a:p>
          <a:p>
            <a:r>
              <a:rPr lang="en-US" sz="2000" dirty="0"/>
              <a:t>Developmental overview              Development and life cycle slow</a:t>
            </a:r>
          </a:p>
          <a:p>
            <a:r>
              <a:rPr lang="en-US" sz="2000" dirty="0"/>
              <a:t>same as for all mammals</a:t>
            </a:r>
          </a:p>
          <a:p>
            <a:r>
              <a:rPr lang="en-US" sz="2000" dirty="0"/>
              <a:t>Large mutant collection</a:t>
            </a:r>
          </a:p>
          <a:p>
            <a:r>
              <a:rPr lang="en-US" sz="2000" dirty="0"/>
              <a:t>Construction of </a:t>
            </a:r>
            <a:r>
              <a:rPr lang="en-US" sz="2000" dirty="0" err="1"/>
              <a:t>chimeric</a:t>
            </a:r>
            <a:r>
              <a:rPr lang="en-US" sz="2000" dirty="0"/>
              <a:t> embryos possible</a:t>
            </a:r>
          </a:p>
          <a:p>
            <a:r>
              <a:rPr lang="en-US" sz="2000" dirty="0"/>
              <a:t>Availability of material at all stages</a:t>
            </a:r>
          </a:p>
          <a:p>
            <a:r>
              <a:rPr lang="en-US" sz="2000" dirty="0"/>
              <a:t>Source of primary cells for culture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47800" y="36493"/>
            <a:ext cx="6629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FF"/>
                </a:solidFill>
              </a:rPr>
              <a:t>Typical considerations while selecting Model Organisms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71600" y="6477000"/>
            <a:ext cx="7772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338263" y="1273175"/>
            <a:ext cx="7653337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400" b="1" dirty="0"/>
              <a:t>Rapid development with short life cycles</a:t>
            </a:r>
          </a:p>
          <a:p>
            <a:pPr>
              <a:buFont typeface="Wingdings" pitchFamily="2" charset="2"/>
              <a:buChar char="q"/>
            </a:pPr>
            <a:endParaRPr lang="en-US" sz="2400" b="1" dirty="0"/>
          </a:p>
          <a:p>
            <a:pPr>
              <a:buFont typeface="Wingdings" pitchFamily="2" charset="2"/>
              <a:buChar char="q"/>
            </a:pPr>
            <a:r>
              <a:rPr lang="en-US" sz="2400" b="1" dirty="0"/>
              <a:t>Small adult size</a:t>
            </a:r>
          </a:p>
          <a:p>
            <a:pPr>
              <a:buFont typeface="Wingdings" pitchFamily="2" charset="2"/>
              <a:buChar char="q"/>
            </a:pPr>
            <a:endParaRPr lang="en-US" sz="2400" b="1" dirty="0"/>
          </a:p>
          <a:p>
            <a:pPr>
              <a:buFont typeface="Wingdings" pitchFamily="2" charset="2"/>
              <a:buChar char="q"/>
            </a:pPr>
            <a:r>
              <a:rPr lang="en-US" sz="2400" b="1" dirty="0"/>
              <a:t>Ready availability and inexpensive maintenance and breeding</a:t>
            </a:r>
          </a:p>
          <a:p>
            <a:pPr>
              <a:buFont typeface="Wingdings" pitchFamily="2" charset="2"/>
              <a:buChar char="q"/>
            </a:pPr>
            <a:endParaRPr lang="en-US" sz="2400" b="1" dirty="0"/>
          </a:p>
          <a:p>
            <a:pPr>
              <a:buFont typeface="Wingdings" pitchFamily="2" charset="2"/>
              <a:buChar char="q"/>
            </a:pPr>
            <a:r>
              <a:rPr lang="en-US" sz="2400" b="1" dirty="0"/>
              <a:t>Tractability to experimental methodology</a:t>
            </a:r>
          </a:p>
          <a:p>
            <a:pPr>
              <a:buFont typeface="Wingdings" pitchFamily="2" charset="2"/>
              <a:buChar char="q"/>
            </a:pPr>
            <a:endParaRPr lang="en-US" sz="2400" b="1" dirty="0"/>
          </a:p>
          <a:p>
            <a:pPr>
              <a:buFont typeface="Wingdings" pitchFamily="2" charset="2"/>
              <a:buChar char="q"/>
            </a:pPr>
            <a:r>
              <a:rPr lang="en-US" sz="2400" b="1" dirty="0" smtClean="0"/>
              <a:t>Biology </a:t>
            </a:r>
            <a:r>
              <a:rPr lang="en-US" sz="2400" b="1" dirty="0"/>
              <a:t>being studied have relevance to humans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71600" y="6477000"/>
            <a:ext cx="7772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00200" y="381000"/>
            <a:ext cx="43186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0000FF"/>
                </a:solidFill>
              </a:rPr>
              <a:t>Basic Unit of Life : Cell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474912" y="1052736"/>
            <a:ext cx="7592888" cy="699864"/>
          </a:xfrm>
        </p:spPr>
        <p:txBody>
          <a:bodyPr>
            <a:normAutofit/>
          </a:bodyPr>
          <a:lstStyle/>
          <a:p>
            <a:r>
              <a:rPr lang="en-US" sz="2200" b="1" dirty="0" smtClean="0"/>
              <a:t>Prokaryotic and Eukaryotic Cells</a:t>
            </a:r>
            <a:endParaRPr lang="en-IN" dirty="0"/>
          </a:p>
        </p:txBody>
      </p:sp>
      <p:pic>
        <p:nvPicPr>
          <p:cNvPr id="11" name="Picture 10" descr="400px-Celltypes.sv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1828800"/>
            <a:ext cx="6751227" cy="281863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47800" y="5105400"/>
            <a:ext cx="74676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200" b="1" dirty="0" smtClean="0">
                <a:solidFill>
                  <a:srgbClr val="0000FF"/>
                </a:solidFill>
              </a:rPr>
              <a:t>The fundamental properties of how cells grow and divide, how inheritance works, and how organisms store and use energy.</a:t>
            </a:r>
            <a:endParaRPr lang="en-US" sz="22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371600" y="6477000"/>
            <a:ext cx="7772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13" name="Picture 12" descr="indexbac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0" y="1219199"/>
            <a:ext cx="1752600" cy="133143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276600" y="1535668"/>
            <a:ext cx="4545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Bacteria: Unicellular, prokaryotes</a:t>
            </a:r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524000" y="381000"/>
            <a:ext cx="3320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00FF"/>
                </a:solidFill>
              </a:rPr>
              <a:t>Model Organisms</a:t>
            </a:r>
            <a:endParaRPr lang="en-US" sz="32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1352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71600" y="6477000"/>
            <a:ext cx="7772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cteri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0200" y="1219200"/>
            <a:ext cx="2667000" cy="3581400"/>
          </a:xfrm>
          <a:prstGeom prst="rect">
            <a:avLst/>
          </a:prstGeom>
        </p:spPr>
      </p:pic>
      <p:pic>
        <p:nvPicPr>
          <p:cNvPr id="6" name="Picture 5" descr="c0c60778d62f558e801ee48c3c63915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95800" y="1219199"/>
            <a:ext cx="4267200" cy="35814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24000" y="381000"/>
            <a:ext cx="37880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0000FF"/>
                </a:solidFill>
              </a:rPr>
              <a:t>Bacteria Everywhere</a:t>
            </a:r>
            <a:endParaRPr lang="en-US" sz="3200" b="1" dirty="0">
              <a:solidFill>
                <a:srgbClr val="0000FF"/>
              </a:solidFill>
            </a:endParaRPr>
          </a:p>
        </p:txBody>
      </p:sp>
      <p:pic>
        <p:nvPicPr>
          <p:cNvPr id="10" name="Picture 9" descr="dde34a4394d6d1196f839462fa88ff6f_330.jpg"/>
          <p:cNvPicPr>
            <a:picLocks noChangeAspect="1"/>
          </p:cNvPicPr>
          <p:nvPr/>
        </p:nvPicPr>
        <p:blipFill>
          <a:blip r:embed="rId4" cstate="print"/>
          <a:srcRect b="26986"/>
          <a:stretch>
            <a:fillRect/>
          </a:stretch>
        </p:blipFill>
        <p:spPr>
          <a:xfrm>
            <a:off x="1447800" y="4724400"/>
            <a:ext cx="2895600" cy="2133600"/>
          </a:xfrm>
          <a:prstGeom prst="rect">
            <a:avLst/>
          </a:prstGeom>
        </p:spPr>
      </p:pic>
      <p:pic>
        <p:nvPicPr>
          <p:cNvPr id="12" name="Picture 11" descr="language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90800" y="2057400"/>
            <a:ext cx="5168348" cy="3962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71600" y="6477000"/>
            <a:ext cx="7772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index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3999" y="1143000"/>
            <a:ext cx="5517049" cy="4114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47800" y="381000"/>
            <a:ext cx="26981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00FF"/>
                </a:solidFill>
              </a:rPr>
              <a:t>Bacteria in Air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46439" y="5369004"/>
            <a:ext cx="27975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200" b="1" dirty="0" err="1" smtClean="0"/>
              <a:t>Hemalatha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Rao</a:t>
            </a:r>
            <a:endParaRPr lang="en-US" sz="2200" b="1" dirty="0" smtClean="0"/>
          </a:p>
          <a:p>
            <a:pPr algn="r"/>
            <a:r>
              <a:rPr lang="en-US" sz="2200" b="1" dirty="0" err="1" smtClean="0"/>
              <a:t>Sheetal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Gianchandani</a:t>
            </a:r>
            <a:endParaRPr lang="en-US" sz="2200" b="1" dirty="0" smtClean="0"/>
          </a:p>
          <a:p>
            <a:pPr algn="r"/>
            <a:r>
              <a:rPr lang="en-US" sz="2200" b="1" dirty="0" err="1" smtClean="0"/>
              <a:t>Ankit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Jaiswal</a:t>
            </a:r>
            <a:r>
              <a:rPr lang="en-US" sz="2200" b="1" dirty="0" smtClean="0"/>
              <a:t> </a:t>
            </a:r>
            <a:endParaRPr lang="en-US" sz="2200" b="1" dirty="0"/>
          </a:p>
        </p:txBody>
      </p:sp>
    </p:spTree>
    <p:extLst>
      <p:ext uri="{BB962C8B-B14F-4D97-AF65-F5344CB8AC3E}">
        <p14:creationId xmlns="" xmlns:p14="http://schemas.microsoft.com/office/powerpoint/2010/main" val="302891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uture">
  <a:themeElements>
    <a:clrScheme name="Couture">
      <a:dk1>
        <a:sysClr val="windowText" lastClr="000000"/>
      </a:dk1>
      <a:lt1>
        <a:sysClr val="window" lastClr="FFFFFF"/>
      </a:lt1>
      <a:dk2>
        <a:srgbClr val="37302A"/>
      </a:dk2>
      <a:lt2>
        <a:srgbClr val="D0CCB9"/>
      </a:lt2>
      <a:accent1>
        <a:srgbClr val="9E8E5C"/>
      </a:accent1>
      <a:accent2>
        <a:srgbClr val="A09781"/>
      </a:accent2>
      <a:accent3>
        <a:srgbClr val="85776D"/>
      </a:accent3>
      <a:accent4>
        <a:srgbClr val="AEAFA9"/>
      </a:accent4>
      <a:accent5>
        <a:srgbClr val="8D878B"/>
      </a:accent5>
      <a:accent6>
        <a:srgbClr val="6B6149"/>
      </a:accent6>
      <a:hlink>
        <a:srgbClr val="B6A272"/>
      </a:hlink>
      <a:folHlink>
        <a:srgbClr val="8A784F"/>
      </a:folHlink>
    </a:clrScheme>
    <a:fontScheme name="Black 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100000" r="100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200000"/>
              </a:schemeClr>
              <a:schemeClr val="phClr">
                <a:tint val="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Couture</Template>
  <TotalTime>2393</TotalTime>
  <Words>1246</Words>
  <Application>Microsoft Office PowerPoint</Application>
  <PresentationFormat>On-screen Show (4:3)</PresentationFormat>
  <Paragraphs>276</Paragraphs>
  <Slides>46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Couture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</vt:vector>
  </TitlesOfParts>
  <Company>Home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Uday</dc:creator>
  <cp:lastModifiedBy>krish</cp:lastModifiedBy>
  <cp:revision>287</cp:revision>
  <dcterms:created xsi:type="dcterms:W3CDTF">2011-02-24T03:24:55Z</dcterms:created>
  <dcterms:modified xsi:type="dcterms:W3CDTF">2015-08-20T08:16:23Z</dcterms:modified>
</cp:coreProperties>
</file>